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62" r:id="rId2"/>
    <p:sldId id="263" r:id="rId3"/>
    <p:sldId id="275" r:id="rId4"/>
    <p:sldId id="276" r:id="rId5"/>
    <p:sldId id="285" r:id="rId6"/>
    <p:sldId id="28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5BB26-CCD0-4E80-9D9D-81C77B37DC4A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9A13C-C618-421B-8CF2-E8BA546171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275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06D9A-8511-45E2-B91C-F9348B8A985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7232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952E-D5EB-4F24-A677-878E4C312166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49B4-75F2-4B39-AA3C-5A33A95ADF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0690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952E-D5EB-4F24-A677-878E4C312166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49B4-75F2-4B39-AA3C-5A33A95ADF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089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952E-D5EB-4F24-A677-878E4C312166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49B4-75F2-4B39-AA3C-5A33A95ADF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047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952E-D5EB-4F24-A677-878E4C312166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49B4-75F2-4B39-AA3C-5A33A95ADF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782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952E-D5EB-4F24-A677-878E4C312166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49B4-75F2-4B39-AA3C-5A33A95ADF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650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952E-D5EB-4F24-A677-878E4C312166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49B4-75F2-4B39-AA3C-5A33A95ADF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03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952E-D5EB-4F24-A677-878E4C312166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49B4-75F2-4B39-AA3C-5A33A95ADF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981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952E-D5EB-4F24-A677-878E4C312166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49B4-75F2-4B39-AA3C-5A33A95ADF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976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952E-D5EB-4F24-A677-878E4C312166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49B4-75F2-4B39-AA3C-5A33A95ADF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4432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952E-D5EB-4F24-A677-878E4C312166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49B4-75F2-4B39-AA3C-5A33A95ADF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519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952E-D5EB-4F24-A677-878E4C312166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49B4-75F2-4B39-AA3C-5A33A95ADF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008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9952E-D5EB-4F24-A677-878E4C312166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749B4-75F2-4B39-AA3C-5A33A95ADF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601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9" y="1287239"/>
            <a:ext cx="7772400" cy="1470025"/>
          </a:xfrm>
        </p:spPr>
        <p:txBody>
          <a:bodyPr>
            <a:normAutofit/>
          </a:bodyPr>
          <a:lstStyle/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Eisenbahner-Baugenossenschaft München-Ost Rbf. e.G.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39559" y="6352990"/>
            <a:ext cx="2664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Dr. Sonja Kienle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148057" y="6345315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Dipl.-Ing.(FH) Astrid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Moquete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55577" y="548689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Herbsttagung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AdW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Oberbayern - 27. November 2019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A8DCA8A-F675-4DF4-8F2B-7D320981E7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66" y="3427902"/>
            <a:ext cx="2304249" cy="129725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D74BC7D-024A-4FBD-9DC1-28F601D2BC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654" y="2852947"/>
            <a:ext cx="2227785" cy="3318756"/>
          </a:xfrm>
          <a:prstGeom prst="rect">
            <a:avLst/>
          </a:prstGeom>
        </p:spPr>
      </p:pic>
      <p:cxnSp>
        <p:nvCxnSpPr>
          <p:cNvPr id="10" name="Gerade Verbindung 7">
            <a:extLst>
              <a:ext uri="{FF2B5EF4-FFF2-40B4-BE49-F238E27FC236}">
                <a16:creationId xmlns:a16="http://schemas.microsoft.com/office/drawing/2014/main" id="{18EFFFCF-0C86-43E7-AEE7-C19E04909649}"/>
              </a:ext>
            </a:extLst>
          </p:cNvPr>
          <p:cNvCxnSpPr>
            <a:cxnSpLocks/>
          </p:cNvCxnSpPr>
          <p:nvPr/>
        </p:nvCxnSpPr>
        <p:spPr>
          <a:xfrm>
            <a:off x="405888" y="6345315"/>
            <a:ext cx="843807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985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9" y="332661"/>
            <a:ext cx="6779097" cy="850107"/>
          </a:xfrm>
        </p:spPr>
        <p:txBody>
          <a:bodyPr>
            <a:normAutofit/>
          </a:bodyPr>
          <a:lstStyle/>
          <a:p>
            <a:pPr algn="l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Eisenbahner-Baugenossenschaft München-Ost Rbf. e.G.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C096D65C-FD35-477F-BCF1-CE9F312BF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67030"/>
            <a:ext cx="8229600" cy="464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601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Rahmendaten:</a:t>
            </a:r>
          </a:p>
        </p:txBody>
      </p:sp>
      <p:cxnSp>
        <p:nvCxnSpPr>
          <p:cNvPr id="8" name="Gerade Verbindung 7"/>
          <p:cNvCxnSpPr>
            <a:cxnSpLocks/>
          </p:cNvCxnSpPr>
          <p:nvPr/>
        </p:nvCxnSpPr>
        <p:spPr>
          <a:xfrm>
            <a:off x="395551" y="1052737"/>
            <a:ext cx="849868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2E6121C4-1B93-4ED2-BE1C-FBDD580485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35" y="243640"/>
            <a:ext cx="1309284" cy="737103"/>
          </a:xfrm>
          <a:prstGeom prst="rect">
            <a:avLst/>
          </a:prstGeom>
        </p:spPr>
      </p:pic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F01E1E21-1F1B-4B09-89F6-5422CADD48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282658"/>
              </p:ext>
            </p:extLst>
          </p:nvPr>
        </p:nvGraphicFramePr>
        <p:xfrm>
          <a:off x="539558" y="2071703"/>
          <a:ext cx="8136892" cy="41054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6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0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43">
                <a:tc>
                  <a:txBody>
                    <a:bodyPr/>
                    <a:lstStyle/>
                    <a:p>
                      <a:endParaRPr lang="de-DE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303">
                <a:tc>
                  <a:txBody>
                    <a:bodyPr/>
                    <a:lstStyle/>
                    <a:p>
                      <a:r>
                        <a:rPr lang="de-DE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Wohnungsbestand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595 Einheiten (zzgl. 6 Gewerbeeinheiten)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888134137"/>
                  </a:ext>
                </a:extLst>
              </a:tr>
              <a:tr h="396243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Mitglieder</a:t>
                      </a:r>
                      <a:endParaRPr lang="de-DE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638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3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Bilanzsumme</a:t>
                      </a:r>
                      <a:endParaRPr lang="de-DE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40.140 T€     (31.12.2018)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43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Eigenkapital</a:t>
                      </a:r>
                      <a:endParaRPr lang="de-DE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24.860 T€     (31.12.2018)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43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EK-Quote</a:t>
                      </a:r>
                      <a:endParaRPr lang="de-DE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24,7 %          (31.12.2018)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5843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Mitarbeiter</a:t>
                      </a:r>
                      <a:b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de-DE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Verwaltung: </a:t>
                      </a:r>
                      <a:r>
                        <a:rPr lang="de-DE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Teilzeitkräfte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techn. Betreuung: 1 Mitarbeiter (Vollzeit)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Regiebetrieb: 3 Mitarbeiter, 2 Minijobber </a:t>
                      </a:r>
                      <a:endParaRPr lang="de-DE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043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Vorstand</a:t>
                      </a:r>
                      <a:endParaRPr lang="de-DE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hauptamtliche Vorstände (</a:t>
                      </a:r>
                      <a:r>
                        <a:rPr lang="de-DE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Teilzeit)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nebenamtlicher Vorstand</a:t>
                      </a:r>
                      <a:endParaRPr lang="de-DE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0" name="Gerade Verbindung 7">
            <a:extLst>
              <a:ext uri="{FF2B5EF4-FFF2-40B4-BE49-F238E27FC236}">
                <a16:creationId xmlns:a16="http://schemas.microsoft.com/office/drawing/2014/main" id="{DEECA77A-D24E-4032-B164-8079C334B7CF}"/>
              </a:ext>
            </a:extLst>
          </p:cNvPr>
          <p:cNvCxnSpPr>
            <a:cxnSpLocks/>
          </p:cNvCxnSpPr>
          <p:nvPr/>
        </p:nvCxnSpPr>
        <p:spPr>
          <a:xfrm>
            <a:off x="405888" y="6451851"/>
            <a:ext cx="843807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356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779096" cy="850106"/>
          </a:xfrm>
        </p:spPr>
        <p:txBody>
          <a:bodyPr>
            <a:normAutofit/>
          </a:bodyPr>
          <a:lstStyle/>
          <a:p>
            <a:pPr algn="l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Eisenbahner-Baugenossenschaft München-Ost Rbf. e.G.</a:t>
            </a:r>
          </a:p>
        </p:txBody>
      </p:sp>
      <p:cxnSp>
        <p:nvCxnSpPr>
          <p:cNvPr id="8" name="Gerade Verbindung 7"/>
          <p:cNvCxnSpPr>
            <a:cxnSpLocks/>
          </p:cNvCxnSpPr>
          <p:nvPr/>
        </p:nvCxnSpPr>
        <p:spPr>
          <a:xfrm>
            <a:off x="395536" y="1052736"/>
            <a:ext cx="843807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2E6121C4-1B93-4ED2-BE1C-FBDD580485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43626"/>
            <a:ext cx="1309282" cy="737102"/>
          </a:xfrm>
          <a:prstGeom prst="rect">
            <a:avLst/>
          </a:prstGeom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C096D65C-FD35-477F-BCF1-CE9F312BF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1"/>
            <a:ext cx="8229600" cy="46930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2600" b="1" dirty="0">
                <a:latin typeface="Arial" panose="020B0604020202020204" pitchFamily="34" charset="0"/>
                <a:cs typeface="Arial" panose="020B0604020202020204" pitchFamily="34" charset="0"/>
              </a:rPr>
              <a:t>Was macht uns aus?</a:t>
            </a:r>
            <a:br>
              <a:rPr lang="de-DE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1000"/>
              </a:spcAft>
            </a:pPr>
            <a:r>
              <a:rPr lang="de-D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Klassische „alte“ Baugenossenschaft, gegründet 1922 </a:t>
            </a:r>
          </a:p>
          <a:p>
            <a:pPr lvl="0">
              <a:lnSpc>
                <a:spcPct val="120000"/>
              </a:lnSpc>
              <a:spcAft>
                <a:spcPts val="1000"/>
              </a:spcAft>
            </a:pPr>
            <a:r>
              <a:rPr lang="de-D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91 % unseres Wohnungsbestandes liegt in der </a:t>
            </a:r>
            <a:br>
              <a:rPr lang="de-D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Truderinger Straße, München / Berg am </a:t>
            </a:r>
            <a:r>
              <a:rPr lang="de-DE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Laim</a:t>
            </a:r>
            <a:r>
              <a:rPr lang="de-D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lnSpc>
                <a:spcPct val="120000"/>
              </a:lnSpc>
              <a:spcAft>
                <a:spcPts val="1000"/>
              </a:spcAft>
            </a:pPr>
            <a:r>
              <a:rPr lang="de-D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 Wohnungen in Kirchseeon</a:t>
            </a:r>
          </a:p>
          <a:p>
            <a:pPr lvl="0">
              <a:lnSpc>
                <a:spcPct val="120000"/>
              </a:lnSpc>
              <a:spcAft>
                <a:spcPts val="1000"/>
              </a:spcAft>
            </a:pPr>
            <a:r>
              <a:rPr lang="de-D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Durchschnittsmiete (2018):</a:t>
            </a:r>
            <a:br>
              <a:rPr lang="de-D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7,09 € /m²</a:t>
            </a:r>
          </a:p>
          <a:p>
            <a:pPr lvl="0">
              <a:lnSpc>
                <a:spcPct val="120000"/>
              </a:lnSpc>
              <a:spcAft>
                <a:spcPts val="1000"/>
              </a:spcAft>
            </a:pPr>
            <a:r>
              <a:rPr lang="de-D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Prägung: </a:t>
            </a:r>
            <a:br>
              <a:rPr lang="de-D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Eisenbahner-Historie</a:t>
            </a:r>
          </a:p>
          <a:p>
            <a:pPr marL="0" indent="0">
              <a:buNone/>
            </a:pPr>
            <a:endParaRPr lang="de-DE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4066A28-F0FF-4BA6-BCA6-44340A6D56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719328"/>
            <a:ext cx="3538736" cy="2471936"/>
          </a:xfrm>
          <a:prstGeom prst="rect">
            <a:avLst/>
          </a:prstGeom>
        </p:spPr>
      </p:pic>
      <p:cxnSp>
        <p:nvCxnSpPr>
          <p:cNvPr id="11" name="Gerade Verbindung 7">
            <a:extLst>
              <a:ext uri="{FF2B5EF4-FFF2-40B4-BE49-F238E27FC236}">
                <a16:creationId xmlns:a16="http://schemas.microsoft.com/office/drawing/2014/main" id="{6551961F-AB27-4E84-BF39-3131E26FC636}"/>
              </a:ext>
            </a:extLst>
          </p:cNvPr>
          <p:cNvCxnSpPr>
            <a:cxnSpLocks/>
          </p:cNvCxnSpPr>
          <p:nvPr/>
        </p:nvCxnSpPr>
        <p:spPr>
          <a:xfrm>
            <a:off x="405888" y="6451851"/>
            <a:ext cx="843807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00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779096" cy="850106"/>
          </a:xfrm>
        </p:spPr>
        <p:txBody>
          <a:bodyPr>
            <a:normAutofit/>
          </a:bodyPr>
          <a:lstStyle/>
          <a:p>
            <a:pPr algn="l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Eisenbahner-Baugenossenschaft München-Ost Rbf. e.G.</a:t>
            </a:r>
          </a:p>
        </p:txBody>
      </p:sp>
      <p:cxnSp>
        <p:nvCxnSpPr>
          <p:cNvPr id="8" name="Gerade Verbindung 7"/>
          <p:cNvCxnSpPr>
            <a:cxnSpLocks/>
          </p:cNvCxnSpPr>
          <p:nvPr/>
        </p:nvCxnSpPr>
        <p:spPr>
          <a:xfrm>
            <a:off x="395536" y="1052736"/>
            <a:ext cx="849868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2E6121C4-1B93-4ED2-BE1C-FBDD580485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43626"/>
            <a:ext cx="1309282" cy="737102"/>
          </a:xfrm>
          <a:prstGeom prst="rect">
            <a:avLst/>
          </a:prstGeom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C096D65C-FD35-477F-BCF1-CE9F312BF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376410" cy="43734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sz="3100" b="1" dirty="0">
                <a:latin typeface="Arial" panose="020B0604020202020204" pitchFamily="34" charset="0"/>
                <a:cs typeface="Arial" panose="020B0604020202020204" pitchFamily="34" charset="0"/>
              </a:rPr>
              <a:t>Was macht uns aus – Eisenbahner-Historie</a:t>
            </a:r>
            <a:br>
              <a:rPr lang="de-DE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spcAft>
                <a:spcPts val="1000"/>
              </a:spcAft>
            </a:pPr>
            <a:r>
              <a:rPr lang="de-DE" sz="2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Früher: Wohnungsbestand überwiegend auf Erbpacht</a:t>
            </a:r>
            <a:br>
              <a:rPr lang="de-DE" sz="2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vom „Bundes-Eisenbahn-Vermögen“ (BEV) </a:t>
            </a:r>
          </a:p>
          <a:p>
            <a:pPr lvl="0">
              <a:lnSpc>
                <a:spcPct val="120000"/>
              </a:lnSpc>
              <a:spcAft>
                <a:spcPts val="1000"/>
              </a:spcAft>
            </a:pPr>
            <a:r>
              <a:rPr lang="de-DE" sz="2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2012: Verdopplung des eigenen Wohnungsbestandes durch</a:t>
            </a:r>
            <a:br>
              <a:rPr lang="de-DE" sz="2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Ankauf von „BEV“ </a:t>
            </a:r>
            <a:br>
              <a:rPr lang="de-DE" sz="2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24,5 Mio. € </a:t>
            </a:r>
            <a:br>
              <a:rPr lang="de-DE" sz="2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(325 Wohnungen/56 Häuser)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de-DE" sz="2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Weitere Käufe in 2015/2017</a:t>
            </a:r>
          </a:p>
          <a:p>
            <a:pPr mar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de-DE" sz="2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e-DE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Gerade Verbindung 7">
            <a:extLst>
              <a:ext uri="{FF2B5EF4-FFF2-40B4-BE49-F238E27FC236}">
                <a16:creationId xmlns:a16="http://schemas.microsoft.com/office/drawing/2014/main" id="{35D456C7-D35C-4557-B6DE-F2EEF394A845}"/>
              </a:ext>
            </a:extLst>
          </p:cNvPr>
          <p:cNvCxnSpPr>
            <a:cxnSpLocks/>
          </p:cNvCxnSpPr>
          <p:nvPr/>
        </p:nvCxnSpPr>
        <p:spPr>
          <a:xfrm>
            <a:off x="405888" y="6451851"/>
            <a:ext cx="843807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27F920B8-8E74-46FC-9B54-A3C605A50F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171" y="3737212"/>
            <a:ext cx="3703791" cy="245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44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779096" cy="850106"/>
          </a:xfrm>
        </p:spPr>
        <p:txBody>
          <a:bodyPr>
            <a:normAutofit/>
          </a:bodyPr>
          <a:lstStyle/>
          <a:p>
            <a:pPr algn="l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Eisenbahner-Baugenossenschaft München-Ost Rbf. e.G.</a:t>
            </a:r>
          </a:p>
        </p:txBody>
      </p:sp>
      <p:cxnSp>
        <p:nvCxnSpPr>
          <p:cNvPr id="8" name="Gerade Verbindung 7"/>
          <p:cNvCxnSpPr>
            <a:cxnSpLocks/>
          </p:cNvCxnSpPr>
          <p:nvPr/>
        </p:nvCxnSpPr>
        <p:spPr>
          <a:xfrm>
            <a:off x="395536" y="1052736"/>
            <a:ext cx="849868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2E6121C4-1B93-4ED2-BE1C-FBDD580485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43626"/>
            <a:ext cx="1309282" cy="737102"/>
          </a:xfrm>
          <a:prstGeom prst="rect">
            <a:avLst/>
          </a:prstGeom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C096D65C-FD35-477F-BCF1-CE9F312BF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646"/>
            <a:ext cx="8376410" cy="3157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Was macht uns aus – Eisenbahner-Historie</a:t>
            </a:r>
            <a:br>
              <a:rPr lang="de-DE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de-D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Ausnahme von 30 Einheiten (Kirchseeon) sind nun alle Grundstücke/Wohnungen im Eigentum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de-D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 Jahren steht die </a:t>
            </a:r>
            <a:r>
              <a:rPr lang="de-DE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ebg</a:t>
            </a:r>
            <a:br>
              <a:rPr lang="de-D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Interessierten offen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Gerade Verbindung 7">
            <a:extLst>
              <a:ext uri="{FF2B5EF4-FFF2-40B4-BE49-F238E27FC236}">
                <a16:creationId xmlns:a16="http://schemas.microsoft.com/office/drawing/2014/main" id="{35D456C7-D35C-4557-B6DE-F2EEF394A845}"/>
              </a:ext>
            </a:extLst>
          </p:cNvPr>
          <p:cNvCxnSpPr>
            <a:cxnSpLocks/>
          </p:cNvCxnSpPr>
          <p:nvPr/>
        </p:nvCxnSpPr>
        <p:spPr>
          <a:xfrm>
            <a:off x="405888" y="6451851"/>
            <a:ext cx="843807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1BF004BF-CB34-427C-A227-1B012A1236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3" y="3616069"/>
            <a:ext cx="3743806" cy="260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11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779096" cy="850106"/>
          </a:xfrm>
        </p:spPr>
        <p:txBody>
          <a:bodyPr>
            <a:normAutofit/>
          </a:bodyPr>
          <a:lstStyle/>
          <a:p>
            <a:pPr algn="l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Eisenbahner-Baugenossenschaft München-Ost Rbf. e.G.</a:t>
            </a:r>
          </a:p>
        </p:txBody>
      </p:sp>
      <p:cxnSp>
        <p:nvCxnSpPr>
          <p:cNvPr id="8" name="Gerade Verbindung 7"/>
          <p:cNvCxnSpPr>
            <a:cxnSpLocks/>
          </p:cNvCxnSpPr>
          <p:nvPr/>
        </p:nvCxnSpPr>
        <p:spPr>
          <a:xfrm>
            <a:off x="395536" y="1052736"/>
            <a:ext cx="849868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2E6121C4-1B93-4ED2-BE1C-FBDD580485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43626"/>
            <a:ext cx="1309282" cy="737102"/>
          </a:xfrm>
          <a:prstGeom prst="rect">
            <a:avLst/>
          </a:prstGeom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C096D65C-FD35-477F-BCF1-CE9F312BF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2141"/>
            <a:ext cx="8376410" cy="8501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Was bringt die Zukunft?</a:t>
            </a:r>
            <a:br>
              <a:rPr lang="de-DE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Gerade Verbindung 7">
            <a:extLst>
              <a:ext uri="{FF2B5EF4-FFF2-40B4-BE49-F238E27FC236}">
                <a16:creationId xmlns:a16="http://schemas.microsoft.com/office/drawing/2014/main" id="{35D456C7-D35C-4557-B6DE-F2EEF394A845}"/>
              </a:ext>
            </a:extLst>
          </p:cNvPr>
          <p:cNvCxnSpPr>
            <a:cxnSpLocks/>
          </p:cNvCxnSpPr>
          <p:nvPr/>
        </p:nvCxnSpPr>
        <p:spPr>
          <a:xfrm>
            <a:off x="405888" y="6345315"/>
            <a:ext cx="843807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CCD4E64F-98B6-4D3B-915B-F6E2F5A3D4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876" y="2194913"/>
            <a:ext cx="3863387" cy="2723322"/>
          </a:xfrm>
          <a:prstGeom prst="rect">
            <a:avLst/>
          </a:prstGeom>
        </p:spPr>
      </p:pic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D5412F8-E2A6-4A76-8FBA-886337FEEDD9}"/>
              </a:ext>
            </a:extLst>
          </p:cNvPr>
          <p:cNvSpPr txBox="1">
            <a:spLocks/>
          </p:cNvSpPr>
          <p:nvPr/>
        </p:nvSpPr>
        <p:spPr>
          <a:xfrm>
            <a:off x="467552" y="5562119"/>
            <a:ext cx="8376410" cy="580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Und hoffentlich die 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Mitgliedschaft bei der 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AdW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Oberbayern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de-D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9F6638B-E060-474E-AEE8-A3B8AB6F179D}"/>
              </a:ext>
            </a:extLst>
          </p:cNvPr>
          <p:cNvSpPr txBox="1"/>
          <p:nvPr/>
        </p:nvSpPr>
        <p:spPr>
          <a:xfrm>
            <a:off x="514900" y="2406899"/>
            <a:ext cx="38599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Instandhaltung</a:t>
            </a:r>
            <a:b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Nachverdichtung</a:t>
            </a:r>
            <a:b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2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7F8295D-133C-4DD9-A227-29ECE396B77E}"/>
              </a:ext>
            </a:extLst>
          </p:cNvPr>
          <p:cNvSpPr txBox="1"/>
          <p:nvPr/>
        </p:nvSpPr>
        <p:spPr>
          <a:xfrm>
            <a:off x="539559" y="6352990"/>
            <a:ext cx="2664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Dr. Sonja Kienle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033FE30-CE1E-4405-985E-586CF58BAE92}"/>
              </a:ext>
            </a:extLst>
          </p:cNvPr>
          <p:cNvSpPr txBox="1"/>
          <p:nvPr/>
        </p:nvSpPr>
        <p:spPr>
          <a:xfrm>
            <a:off x="5148057" y="6345315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Dipl.-Ing.(FH) Astrid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Moquete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3472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300</Words>
  <Application>Microsoft Office PowerPoint</Application>
  <PresentationFormat>Bildschirmpräsentation (4:3)</PresentationFormat>
  <Paragraphs>49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Eisenbahner-Baugenossenschaft München-Ost Rbf. e.G.</vt:lpstr>
      <vt:lpstr>Eisenbahner-Baugenossenschaft München-Ost Rbf. e.G.</vt:lpstr>
      <vt:lpstr>Eisenbahner-Baugenossenschaft München-Ost Rbf. e.G.</vt:lpstr>
      <vt:lpstr>Eisenbahner-Baugenossenschaft München-Ost Rbf. e.G.</vt:lpstr>
      <vt:lpstr>Eisenbahner-Baugenossenschaft München-Ost Rbf. e.G.</vt:lpstr>
      <vt:lpstr>Eisenbahner-Baugenossenschaft München-Ost Rbf. e.G.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Eisenbahner-Baugenossenschaft München-Ost Rbf. e.G.</dc:title>
  <dc:creator>Sonja Kienle</dc:creator>
  <cp:lastModifiedBy>Sonja Kienle</cp:lastModifiedBy>
  <cp:revision>34</cp:revision>
  <dcterms:created xsi:type="dcterms:W3CDTF">2019-11-24T08:58:46Z</dcterms:created>
  <dcterms:modified xsi:type="dcterms:W3CDTF">2019-11-26T08:04:00Z</dcterms:modified>
</cp:coreProperties>
</file>