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68" r:id="rId4"/>
    <p:sldId id="270" r:id="rId5"/>
    <p:sldId id="275" r:id="rId6"/>
    <p:sldId id="265" r:id="rId7"/>
    <p:sldId id="277" r:id="rId8"/>
    <p:sldId id="278" r:id="rId9"/>
    <p:sldId id="274" r:id="rId10"/>
    <p:sldId id="273" r:id="rId11"/>
    <p:sldId id="266" r:id="rId12"/>
    <p:sldId id="276" r:id="rId1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D72"/>
    <a:srgbClr val="6EB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30" autoAdjust="0"/>
  </p:normalViewPr>
  <p:slideViewPr>
    <p:cSldViewPr>
      <p:cViewPr varScale="1">
        <p:scale>
          <a:sx n="154" d="100"/>
          <a:sy n="154" d="100"/>
        </p:scale>
        <p:origin x="-672" y="-30"/>
      </p:cViewPr>
      <p:guideLst>
        <p:guide orient="horz" pos="1620"/>
        <p:guide orient="horz" pos="2346"/>
        <p:guide orient="horz" pos="894"/>
        <p:guide pos="539"/>
        <p:guide pos="657"/>
        <p:guide pos="884"/>
        <p:guide pos="5476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35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8BE22-03E2-4A0B-8619-6E83BAE9A3D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072B77A-764F-4BC8-A7F7-94D10300C891}">
      <dgm:prSet phldrT="[Text]" custT="1"/>
      <dgm:spPr/>
      <dgm:t>
        <a:bodyPr/>
        <a:lstStyle/>
        <a:p>
          <a:r>
            <a:rPr lang="de-DE" sz="700" dirty="0" smtClean="0"/>
            <a:t>1. </a:t>
          </a:r>
          <a:br>
            <a:rPr lang="de-DE" sz="700" dirty="0" smtClean="0"/>
          </a:br>
          <a:r>
            <a:rPr lang="de-DE" sz="700" b="1" dirty="0" smtClean="0"/>
            <a:t>Bepreisung </a:t>
          </a:r>
          <a:br>
            <a:rPr lang="de-DE" sz="700" b="1" dirty="0" smtClean="0"/>
          </a:br>
          <a:r>
            <a:rPr lang="de-DE" sz="700" b="0" dirty="0" smtClean="0"/>
            <a:t>von CO</a:t>
          </a:r>
          <a:r>
            <a:rPr lang="de-DE" sz="700" b="0" baseline="-25000" dirty="0" smtClean="0"/>
            <a:t>2</a:t>
          </a:r>
          <a:endParaRPr lang="de-DE" sz="700" b="0" baseline="-25000" dirty="0"/>
        </a:p>
      </dgm:t>
    </dgm:pt>
    <dgm:pt modelId="{E425F160-9388-490C-B307-410749A4788A}" type="parTrans" cxnId="{F9AC5C71-A36C-4583-9F15-A0A5DA222793}">
      <dgm:prSet/>
      <dgm:spPr/>
      <dgm:t>
        <a:bodyPr/>
        <a:lstStyle/>
        <a:p>
          <a:endParaRPr lang="de-DE"/>
        </a:p>
      </dgm:t>
    </dgm:pt>
    <dgm:pt modelId="{5C651319-F3B9-4D6A-808B-64568235C1F9}" type="sibTrans" cxnId="{F9AC5C71-A36C-4583-9F15-A0A5DA222793}">
      <dgm:prSet/>
      <dgm:spPr/>
      <dgm:t>
        <a:bodyPr/>
        <a:lstStyle/>
        <a:p>
          <a:endParaRPr lang="de-DE"/>
        </a:p>
      </dgm:t>
    </dgm:pt>
    <dgm:pt modelId="{E0EAF0ED-B346-409B-B180-7475699BCC5F}">
      <dgm:prSet phldrT="[Text]" custT="1"/>
      <dgm:spPr/>
      <dgm:t>
        <a:bodyPr/>
        <a:lstStyle/>
        <a:p>
          <a:r>
            <a:rPr lang="de-DE" sz="700" dirty="0" smtClean="0"/>
            <a:t>2. </a:t>
          </a:r>
          <a:r>
            <a:rPr lang="de-DE" sz="700" b="1" dirty="0" smtClean="0"/>
            <a:t>Förderprogramme</a:t>
          </a:r>
          <a:r>
            <a:rPr lang="de-DE" sz="700" dirty="0" smtClean="0"/>
            <a:t> und </a:t>
          </a:r>
          <a:r>
            <a:rPr lang="de-DE" sz="700" b="1" dirty="0" smtClean="0"/>
            <a:t>Anreize</a:t>
          </a:r>
          <a:r>
            <a:rPr lang="de-DE" sz="700" dirty="0" smtClean="0"/>
            <a:t> zur CO</a:t>
          </a:r>
          <a:r>
            <a:rPr lang="de-DE" sz="700" baseline="-25000" dirty="0" smtClean="0"/>
            <a:t>2-</a:t>
          </a:r>
          <a:r>
            <a:rPr lang="de-DE" sz="700" dirty="0" smtClean="0"/>
            <a:t>Einsparung</a:t>
          </a:r>
          <a:endParaRPr lang="de-DE" sz="700" dirty="0"/>
        </a:p>
      </dgm:t>
    </dgm:pt>
    <dgm:pt modelId="{E4E72ED4-B3FE-4FAD-A929-85D2D1E0EF4D}" type="parTrans" cxnId="{F7938E52-8E7D-4C89-BB4C-DBF80A4FFBC5}">
      <dgm:prSet/>
      <dgm:spPr/>
      <dgm:t>
        <a:bodyPr/>
        <a:lstStyle/>
        <a:p>
          <a:endParaRPr lang="de-DE"/>
        </a:p>
      </dgm:t>
    </dgm:pt>
    <dgm:pt modelId="{EA7F03EB-C66E-47DB-AD0E-186BA2E8A2AF}" type="sibTrans" cxnId="{F7938E52-8E7D-4C89-BB4C-DBF80A4FFBC5}">
      <dgm:prSet/>
      <dgm:spPr/>
      <dgm:t>
        <a:bodyPr/>
        <a:lstStyle/>
        <a:p>
          <a:endParaRPr lang="de-DE"/>
        </a:p>
      </dgm:t>
    </dgm:pt>
    <dgm:pt modelId="{7F92F229-7B87-460D-8CAF-E6C3E4A7777E}">
      <dgm:prSet phldrT="[Text]" custT="1"/>
      <dgm:spPr/>
      <dgm:t>
        <a:bodyPr/>
        <a:lstStyle/>
        <a:p>
          <a:r>
            <a:rPr lang="de-DE" sz="700" dirty="0" smtClean="0"/>
            <a:t>3. </a:t>
          </a:r>
          <a:br>
            <a:rPr lang="de-DE" sz="700" dirty="0" smtClean="0"/>
          </a:br>
          <a:r>
            <a:rPr lang="de-DE" sz="700" b="1" dirty="0" smtClean="0"/>
            <a:t>Einnahmen</a:t>
          </a:r>
          <a:r>
            <a:rPr lang="de-DE" sz="700" dirty="0" smtClean="0"/>
            <a:t> durch  CO</a:t>
          </a:r>
          <a:r>
            <a:rPr lang="de-DE" sz="700" baseline="-25000" dirty="0" smtClean="0"/>
            <a:t>2</a:t>
          </a:r>
          <a:r>
            <a:rPr lang="de-DE" sz="700" dirty="0" smtClean="0"/>
            <a:t>- Bepreisung</a:t>
          </a:r>
          <a:br>
            <a:rPr lang="de-DE" sz="700" dirty="0" smtClean="0"/>
          </a:br>
          <a:r>
            <a:rPr lang="de-DE" sz="700" b="1" dirty="0" smtClean="0"/>
            <a:t>reinvestieren</a:t>
          </a:r>
          <a:r>
            <a:rPr lang="de-DE" sz="700" dirty="0" smtClean="0"/>
            <a:t> und </a:t>
          </a:r>
          <a:r>
            <a:rPr lang="de-DE" sz="700" b="1" dirty="0" smtClean="0"/>
            <a:t>Bürger entlasten</a:t>
          </a:r>
          <a:endParaRPr lang="de-DE" sz="700" b="1" dirty="0"/>
        </a:p>
      </dgm:t>
    </dgm:pt>
    <dgm:pt modelId="{23C828E1-1EFF-4AFB-93D2-D7B6D96788E3}" type="parTrans" cxnId="{B4BCCF41-F8C0-473C-B4F4-D9AFC39F23D0}">
      <dgm:prSet/>
      <dgm:spPr/>
      <dgm:t>
        <a:bodyPr/>
        <a:lstStyle/>
        <a:p>
          <a:endParaRPr lang="de-DE"/>
        </a:p>
      </dgm:t>
    </dgm:pt>
    <dgm:pt modelId="{2E03E79D-2DB0-4E08-96A3-9ACE54CCC2C1}" type="sibTrans" cxnId="{B4BCCF41-F8C0-473C-B4F4-D9AFC39F23D0}">
      <dgm:prSet/>
      <dgm:spPr/>
      <dgm:t>
        <a:bodyPr/>
        <a:lstStyle/>
        <a:p>
          <a:endParaRPr lang="de-DE"/>
        </a:p>
      </dgm:t>
    </dgm:pt>
    <dgm:pt modelId="{C2A007AA-E06F-4BEE-B7BC-B4B2E2755807}" type="pres">
      <dgm:prSet presAssocID="{2DC8BE22-03E2-4A0B-8619-6E83BAE9A3D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220700-542F-4CB2-8031-260C731EC1D8}" type="pres">
      <dgm:prSet presAssocID="{2DC8BE22-03E2-4A0B-8619-6E83BAE9A3DD}" presName="arrow" presStyleLbl="bgShp" presStyleIdx="0" presStyleCnt="1"/>
      <dgm:spPr/>
    </dgm:pt>
    <dgm:pt modelId="{8356CD7B-E63A-4DF5-B12F-616EC2BAA2FE}" type="pres">
      <dgm:prSet presAssocID="{2DC8BE22-03E2-4A0B-8619-6E83BAE9A3DD}" presName="arrowDiagram3" presStyleCnt="0"/>
      <dgm:spPr/>
    </dgm:pt>
    <dgm:pt modelId="{2C2FE6F5-C2F6-4E2C-BFF3-C7E80523E3D1}" type="pres">
      <dgm:prSet presAssocID="{7072B77A-764F-4BC8-A7F7-94D10300C891}" presName="bullet3a" presStyleLbl="node1" presStyleIdx="0" presStyleCnt="3"/>
      <dgm:spPr/>
    </dgm:pt>
    <dgm:pt modelId="{5202609A-E516-4C7B-A9FD-18035F3DBE9E}" type="pres">
      <dgm:prSet presAssocID="{7072B77A-764F-4BC8-A7F7-94D10300C891}" presName="textBox3a" presStyleLbl="revTx" presStyleIdx="0" presStyleCnt="3" custScaleX="155365" custScaleY="88397" custLinFactNeighborX="26824" custLinFactNeighborY="1733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7FD46E-68A3-40FE-9803-C6641AB0160E}" type="pres">
      <dgm:prSet presAssocID="{E0EAF0ED-B346-409B-B180-7475699BCC5F}" presName="bullet3b" presStyleLbl="node1" presStyleIdx="1" presStyleCnt="3" custLinFactNeighborX="-89872" custLinFactNeighborY="49453"/>
      <dgm:spPr/>
    </dgm:pt>
    <dgm:pt modelId="{B020EFA3-EEAD-4138-A658-37CBF5A73F56}" type="pres">
      <dgm:prSet presAssocID="{E0EAF0ED-B346-409B-B180-7475699BCC5F}" presName="textBox3b" presStyleLbl="revTx" presStyleIdx="1" presStyleCnt="3" custScaleX="144674" custScaleY="75490" custLinFactNeighborX="2955" custLinFactNeighborY="1021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5251A2-BA70-4DDB-B844-599C57C8094A}" type="pres">
      <dgm:prSet presAssocID="{7F92F229-7B87-460D-8CAF-E6C3E4A7777E}" presName="bullet3c" presStyleLbl="node1" presStyleIdx="2" presStyleCnt="3" custLinFactNeighborX="38242"/>
      <dgm:spPr/>
    </dgm:pt>
    <dgm:pt modelId="{60446B06-ADBB-47D2-8C61-F8B58DCB9018}" type="pres">
      <dgm:prSet presAssocID="{7F92F229-7B87-460D-8CAF-E6C3E4A7777E}" presName="textBox3c" presStyleLbl="revTx" presStyleIdx="2" presStyleCnt="3" custScaleX="127084" custScaleY="71223" custLinFactNeighborX="26041" custLinFactNeighborY="639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9AC5C71-A36C-4583-9F15-A0A5DA222793}" srcId="{2DC8BE22-03E2-4A0B-8619-6E83BAE9A3DD}" destId="{7072B77A-764F-4BC8-A7F7-94D10300C891}" srcOrd="0" destOrd="0" parTransId="{E425F160-9388-490C-B307-410749A4788A}" sibTransId="{5C651319-F3B9-4D6A-808B-64568235C1F9}"/>
    <dgm:cxn modelId="{F7938E52-8E7D-4C89-BB4C-DBF80A4FFBC5}" srcId="{2DC8BE22-03E2-4A0B-8619-6E83BAE9A3DD}" destId="{E0EAF0ED-B346-409B-B180-7475699BCC5F}" srcOrd="1" destOrd="0" parTransId="{E4E72ED4-B3FE-4FAD-A929-85D2D1E0EF4D}" sibTransId="{EA7F03EB-C66E-47DB-AD0E-186BA2E8A2AF}"/>
    <dgm:cxn modelId="{6CA65AD8-DFD5-4407-AFE8-4A796B4DAA22}" type="presOf" srcId="{2DC8BE22-03E2-4A0B-8619-6E83BAE9A3DD}" destId="{C2A007AA-E06F-4BEE-B7BC-B4B2E2755807}" srcOrd="0" destOrd="0" presId="urn:microsoft.com/office/officeart/2005/8/layout/arrow2"/>
    <dgm:cxn modelId="{02D32A6A-083A-4FF1-A1C1-00E6612CA43A}" type="presOf" srcId="{7072B77A-764F-4BC8-A7F7-94D10300C891}" destId="{5202609A-E516-4C7B-A9FD-18035F3DBE9E}" srcOrd="0" destOrd="0" presId="urn:microsoft.com/office/officeart/2005/8/layout/arrow2"/>
    <dgm:cxn modelId="{1AD43CD6-C6F7-4F54-B98D-A82868867AA6}" type="presOf" srcId="{7F92F229-7B87-460D-8CAF-E6C3E4A7777E}" destId="{60446B06-ADBB-47D2-8C61-F8B58DCB9018}" srcOrd="0" destOrd="0" presId="urn:microsoft.com/office/officeart/2005/8/layout/arrow2"/>
    <dgm:cxn modelId="{B4BCCF41-F8C0-473C-B4F4-D9AFC39F23D0}" srcId="{2DC8BE22-03E2-4A0B-8619-6E83BAE9A3DD}" destId="{7F92F229-7B87-460D-8CAF-E6C3E4A7777E}" srcOrd="2" destOrd="0" parTransId="{23C828E1-1EFF-4AFB-93D2-D7B6D96788E3}" sibTransId="{2E03E79D-2DB0-4E08-96A3-9ACE54CCC2C1}"/>
    <dgm:cxn modelId="{6AA5D318-E72A-4C8B-97AD-50215070DE1B}" type="presOf" srcId="{E0EAF0ED-B346-409B-B180-7475699BCC5F}" destId="{B020EFA3-EEAD-4138-A658-37CBF5A73F56}" srcOrd="0" destOrd="0" presId="urn:microsoft.com/office/officeart/2005/8/layout/arrow2"/>
    <dgm:cxn modelId="{530BD45C-6F0F-4BB8-A8A7-65C728DA47EC}" type="presParOf" srcId="{C2A007AA-E06F-4BEE-B7BC-B4B2E2755807}" destId="{5D220700-542F-4CB2-8031-260C731EC1D8}" srcOrd="0" destOrd="0" presId="urn:microsoft.com/office/officeart/2005/8/layout/arrow2"/>
    <dgm:cxn modelId="{99F3DE5F-3E6E-471A-91C3-6DC8D56C5AD1}" type="presParOf" srcId="{C2A007AA-E06F-4BEE-B7BC-B4B2E2755807}" destId="{8356CD7B-E63A-4DF5-B12F-616EC2BAA2FE}" srcOrd="1" destOrd="0" presId="urn:microsoft.com/office/officeart/2005/8/layout/arrow2"/>
    <dgm:cxn modelId="{690A8F91-347F-4BE0-B3C3-90187DC4D321}" type="presParOf" srcId="{8356CD7B-E63A-4DF5-B12F-616EC2BAA2FE}" destId="{2C2FE6F5-C2F6-4E2C-BFF3-C7E80523E3D1}" srcOrd="0" destOrd="0" presId="urn:microsoft.com/office/officeart/2005/8/layout/arrow2"/>
    <dgm:cxn modelId="{6FEC49DA-0027-4181-A042-52E7B0A9C85F}" type="presParOf" srcId="{8356CD7B-E63A-4DF5-B12F-616EC2BAA2FE}" destId="{5202609A-E516-4C7B-A9FD-18035F3DBE9E}" srcOrd="1" destOrd="0" presId="urn:microsoft.com/office/officeart/2005/8/layout/arrow2"/>
    <dgm:cxn modelId="{0C052C72-0607-4D90-888F-214FAA782D6E}" type="presParOf" srcId="{8356CD7B-E63A-4DF5-B12F-616EC2BAA2FE}" destId="{3F7FD46E-68A3-40FE-9803-C6641AB0160E}" srcOrd="2" destOrd="0" presId="urn:microsoft.com/office/officeart/2005/8/layout/arrow2"/>
    <dgm:cxn modelId="{54B34F2E-FB25-4FD2-BA01-C73F9294ECA2}" type="presParOf" srcId="{8356CD7B-E63A-4DF5-B12F-616EC2BAA2FE}" destId="{B020EFA3-EEAD-4138-A658-37CBF5A73F56}" srcOrd="3" destOrd="0" presId="urn:microsoft.com/office/officeart/2005/8/layout/arrow2"/>
    <dgm:cxn modelId="{4977EF39-3892-4821-8461-D83DA06E5E0F}" type="presParOf" srcId="{8356CD7B-E63A-4DF5-B12F-616EC2BAA2FE}" destId="{C05251A2-BA70-4DDB-B844-599C57C8094A}" srcOrd="4" destOrd="0" presId="urn:microsoft.com/office/officeart/2005/8/layout/arrow2"/>
    <dgm:cxn modelId="{C86AC5B3-C50A-451B-B7D0-F93A9372EB3D}" type="presParOf" srcId="{8356CD7B-E63A-4DF5-B12F-616EC2BAA2FE}" destId="{60446B06-ADBB-47D2-8C61-F8B58DCB901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336B3-1265-4B1D-AC3C-91B850FB0A9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A1EF4EC-3D60-4D2B-89DF-E90AE0D9EA66}">
      <dgm:prSet phldrT="[Text]" custT="1"/>
      <dgm:spPr/>
      <dgm:t>
        <a:bodyPr/>
        <a:lstStyle/>
        <a:p>
          <a:r>
            <a:rPr lang="de-DE" sz="1100" dirty="0" smtClean="0"/>
            <a:t>Seit 09.10.</a:t>
          </a:r>
          <a:br>
            <a:rPr lang="de-DE" sz="1100" dirty="0" smtClean="0"/>
          </a:br>
          <a:r>
            <a:rPr lang="de-DE" sz="1100" dirty="0" smtClean="0"/>
            <a:t>Unterschriften-sammlung</a:t>
          </a:r>
          <a:br>
            <a:rPr lang="de-DE" sz="1100" dirty="0" smtClean="0"/>
          </a:br>
          <a:r>
            <a:rPr lang="de-DE" sz="1100" b="1" dirty="0" smtClean="0"/>
            <a:t>Quorum: 25.000</a:t>
          </a:r>
          <a:endParaRPr lang="de-DE" sz="1100" b="1" dirty="0"/>
        </a:p>
      </dgm:t>
    </dgm:pt>
    <dgm:pt modelId="{38E8B141-692E-4837-BD72-2347808244C8}" type="parTrans" cxnId="{591E8A2E-3F54-46D3-BA7F-996FD91A749B}">
      <dgm:prSet/>
      <dgm:spPr/>
      <dgm:t>
        <a:bodyPr/>
        <a:lstStyle/>
        <a:p>
          <a:endParaRPr lang="de-DE"/>
        </a:p>
      </dgm:t>
    </dgm:pt>
    <dgm:pt modelId="{E754AA8E-C3B4-46DA-A7A3-8EF0373FAE0A}" type="sibTrans" cxnId="{591E8A2E-3F54-46D3-BA7F-996FD91A749B}">
      <dgm:prSet/>
      <dgm:spPr/>
      <dgm:t>
        <a:bodyPr/>
        <a:lstStyle/>
        <a:p>
          <a:endParaRPr lang="de-DE"/>
        </a:p>
      </dgm:t>
    </dgm:pt>
    <dgm:pt modelId="{0C1E914A-6EAA-4C1D-852F-9781A7256557}">
      <dgm:prSet phldrT="[Text]" custT="1"/>
      <dgm:spPr/>
      <dgm:t>
        <a:bodyPr/>
        <a:lstStyle/>
        <a:p>
          <a:r>
            <a:rPr lang="de-DE" sz="1100" b="0" dirty="0" smtClean="0"/>
            <a:t>Bei Zulässigkeit:</a:t>
          </a:r>
          <a:br>
            <a:rPr lang="de-DE" sz="1100" b="0" dirty="0" smtClean="0"/>
          </a:br>
          <a:r>
            <a:rPr lang="de-DE" sz="1100" b="0" dirty="0" smtClean="0"/>
            <a:t>2 Wochen zur Eintragung in Unterschriftenlisten:</a:t>
          </a:r>
          <a:r>
            <a:rPr lang="de-DE" sz="1100" b="1" dirty="0" smtClean="0"/>
            <a:t/>
          </a:r>
          <a:br>
            <a:rPr lang="de-DE" sz="1100" b="1" dirty="0" smtClean="0"/>
          </a:br>
          <a:r>
            <a:rPr lang="de-DE" sz="1100" b="1" dirty="0" smtClean="0"/>
            <a:t>10% der Wahlberechtigten </a:t>
          </a:r>
          <a:br>
            <a:rPr lang="de-DE" sz="1100" b="1" dirty="0" smtClean="0"/>
          </a:br>
          <a:r>
            <a:rPr lang="de-DE" sz="1100" dirty="0" smtClean="0"/>
            <a:t>(ca. 1 Mio. Bürger)</a:t>
          </a:r>
          <a:endParaRPr lang="de-DE" sz="1100" dirty="0"/>
        </a:p>
      </dgm:t>
    </dgm:pt>
    <dgm:pt modelId="{0E5BE053-BC0F-4FF7-A8BA-532D742505D0}" type="parTrans" cxnId="{08A27737-1F57-4FD8-BBB1-29617232F6EC}">
      <dgm:prSet/>
      <dgm:spPr/>
      <dgm:t>
        <a:bodyPr/>
        <a:lstStyle/>
        <a:p>
          <a:endParaRPr lang="de-DE"/>
        </a:p>
      </dgm:t>
    </dgm:pt>
    <dgm:pt modelId="{5513A3A9-2829-43C3-A380-30F46712069A}" type="sibTrans" cxnId="{08A27737-1F57-4FD8-BBB1-29617232F6EC}">
      <dgm:prSet/>
      <dgm:spPr/>
      <dgm:t>
        <a:bodyPr/>
        <a:lstStyle/>
        <a:p>
          <a:endParaRPr lang="de-DE"/>
        </a:p>
      </dgm:t>
    </dgm:pt>
    <dgm:pt modelId="{1587205D-C3F6-4BEC-A89E-6145218F0334}">
      <dgm:prSet phldrT="[Text]" custT="1"/>
      <dgm:spPr/>
      <dgm:t>
        <a:bodyPr/>
        <a:lstStyle/>
        <a:p>
          <a:r>
            <a:rPr lang="de-DE" sz="1100" dirty="0" smtClean="0"/>
            <a:t>Landtag nimmt Volksbegehren an; ansonsten binnen 3 Monaten </a:t>
          </a:r>
          <a:r>
            <a:rPr lang="de-DE" sz="1100" b="1" dirty="0" smtClean="0"/>
            <a:t>Volksentscheid</a:t>
          </a:r>
          <a:r>
            <a:rPr lang="de-DE" sz="1100" dirty="0" smtClean="0"/>
            <a:t> (</a:t>
          </a:r>
          <a:r>
            <a:rPr lang="de-DE" sz="1100" b="1" dirty="0" smtClean="0"/>
            <a:t>einfache Mehrheit der Abstimmenden</a:t>
          </a:r>
          <a:r>
            <a:rPr lang="de-DE" sz="1100" dirty="0" smtClean="0"/>
            <a:t>)</a:t>
          </a:r>
          <a:endParaRPr lang="de-DE" sz="1100" dirty="0"/>
        </a:p>
      </dgm:t>
    </dgm:pt>
    <dgm:pt modelId="{3C995109-5EFF-4076-819F-A4C28402A29C}" type="parTrans" cxnId="{CDE0619B-1305-4F96-842C-3E8851B7B084}">
      <dgm:prSet/>
      <dgm:spPr/>
      <dgm:t>
        <a:bodyPr/>
        <a:lstStyle/>
        <a:p>
          <a:endParaRPr lang="de-DE"/>
        </a:p>
      </dgm:t>
    </dgm:pt>
    <dgm:pt modelId="{3D32E286-A3A8-4E57-8304-379E56C13966}" type="sibTrans" cxnId="{CDE0619B-1305-4F96-842C-3E8851B7B084}">
      <dgm:prSet/>
      <dgm:spPr/>
      <dgm:t>
        <a:bodyPr/>
        <a:lstStyle/>
        <a:p>
          <a:endParaRPr lang="de-DE"/>
        </a:p>
      </dgm:t>
    </dgm:pt>
    <dgm:pt modelId="{D91ACD39-7613-489A-8B92-C53FF999A174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de-DE" sz="1100" b="1" dirty="0" smtClean="0">
              <a:solidFill>
                <a:srgbClr val="FF0000"/>
              </a:solidFill>
            </a:rPr>
            <a:t>Vorbehalt</a:t>
          </a:r>
          <a:r>
            <a:rPr lang="de-DE" sz="1000" dirty="0" smtClean="0"/>
            <a:t/>
          </a:r>
          <a:br>
            <a:rPr lang="de-DE" sz="1000" dirty="0" smtClean="0"/>
          </a:br>
          <a:r>
            <a:rPr lang="de-DE" sz="1100" dirty="0" smtClean="0"/>
            <a:t>Anfang 2020: Übergabe an und Prüfung der Zulässigkeit durch das Innenministerium; bei Nichtzulassung Entscheidung durch Bayerischen Verfassungsgerichtshof</a:t>
          </a:r>
          <a:endParaRPr lang="de-DE" sz="1100" dirty="0"/>
        </a:p>
      </dgm:t>
    </dgm:pt>
    <dgm:pt modelId="{9A546602-ABD8-4EC9-A13C-49003FBC627F}" type="parTrans" cxnId="{1A53900F-F479-44C9-B49C-6FBB3FD84147}">
      <dgm:prSet/>
      <dgm:spPr/>
      <dgm:t>
        <a:bodyPr/>
        <a:lstStyle/>
        <a:p>
          <a:endParaRPr lang="de-DE"/>
        </a:p>
      </dgm:t>
    </dgm:pt>
    <dgm:pt modelId="{B00B93C5-C26E-4617-ADB8-FD1E355E0CD6}" type="sibTrans" cxnId="{1A53900F-F479-44C9-B49C-6FBB3FD84147}">
      <dgm:prSet/>
      <dgm:spPr/>
      <dgm:t>
        <a:bodyPr/>
        <a:lstStyle/>
        <a:p>
          <a:endParaRPr lang="de-DE"/>
        </a:p>
      </dgm:t>
    </dgm:pt>
    <dgm:pt modelId="{CFC6B736-5D3C-42A2-AC7B-BE80D5C17A03}" type="pres">
      <dgm:prSet presAssocID="{CA8336B3-1265-4B1D-AC3C-91B850FB0A91}" presName="Name0" presStyleCnt="0">
        <dgm:presLayoutVars>
          <dgm:dir/>
          <dgm:resizeHandles val="exact"/>
        </dgm:presLayoutVars>
      </dgm:prSet>
      <dgm:spPr/>
    </dgm:pt>
    <dgm:pt modelId="{1198F0D9-F936-452C-BE43-77AF2F761320}" type="pres">
      <dgm:prSet presAssocID="{CA8336B3-1265-4B1D-AC3C-91B850FB0A91}" presName="arrow" presStyleLbl="bgShp" presStyleIdx="0" presStyleCnt="1"/>
      <dgm:spPr/>
    </dgm:pt>
    <dgm:pt modelId="{0F791295-41ED-48DD-A356-806E5BE729B5}" type="pres">
      <dgm:prSet presAssocID="{CA8336B3-1265-4B1D-AC3C-91B850FB0A91}" presName="points" presStyleCnt="0"/>
      <dgm:spPr/>
    </dgm:pt>
    <dgm:pt modelId="{7389667D-863C-44B8-AE40-6B95654246C6}" type="pres">
      <dgm:prSet presAssocID="{1A1EF4EC-3D60-4D2B-89DF-E90AE0D9EA66}" presName="compositeA" presStyleCnt="0"/>
      <dgm:spPr/>
    </dgm:pt>
    <dgm:pt modelId="{35CCBD36-9031-497C-A181-36E4872F39A0}" type="pres">
      <dgm:prSet presAssocID="{1A1EF4EC-3D60-4D2B-89DF-E90AE0D9EA66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AA6180-58FA-496E-A70A-E7B4C6957870}" type="pres">
      <dgm:prSet presAssocID="{1A1EF4EC-3D60-4D2B-89DF-E90AE0D9EA66}" presName="circleA" presStyleLbl="node1" presStyleIdx="0" presStyleCnt="4"/>
      <dgm:spPr/>
    </dgm:pt>
    <dgm:pt modelId="{F002ABDB-142D-4598-9F6B-000BF7B92F9B}" type="pres">
      <dgm:prSet presAssocID="{1A1EF4EC-3D60-4D2B-89DF-E90AE0D9EA66}" presName="spaceA" presStyleCnt="0"/>
      <dgm:spPr/>
    </dgm:pt>
    <dgm:pt modelId="{E8A4EA41-3095-41C7-9BDC-3914D7699025}" type="pres">
      <dgm:prSet presAssocID="{E754AA8E-C3B4-46DA-A7A3-8EF0373FAE0A}" presName="space" presStyleCnt="0"/>
      <dgm:spPr/>
    </dgm:pt>
    <dgm:pt modelId="{84D5D619-878D-4D9C-8556-8BF0B0E39D50}" type="pres">
      <dgm:prSet presAssocID="{D91ACD39-7613-489A-8B92-C53FF999A174}" presName="compositeB" presStyleCnt="0"/>
      <dgm:spPr/>
    </dgm:pt>
    <dgm:pt modelId="{53818FA3-896C-49C3-9A25-0909ACBCAEA7}" type="pres">
      <dgm:prSet presAssocID="{D91ACD39-7613-489A-8B92-C53FF999A174}" presName="textB" presStyleLbl="revTx" presStyleIdx="1" presStyleCnt="4" custScaleX="14605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41D915-2ED7-4F3B-9888-D5126BE32B1D}" type="pres">
      <dgm:prSet presAssocID="{D91ACD39-7613-489A-8B92-C53FF999A174}" presName="circleB" presStyleLbl="node1" presStyleIdx="1" presStyleCnt="4"/>
      <dgm:spPr/>
    </dgm:pt>
    <dgm:pt modelId="{33719CA6-B3B0-4FBC-BBDD-F4B25F5A3613}" type="pres">
      <dgm:prSet presAssocID="{D91ACD39-7613-489A-8B92-C53FF999A174}" presName="spaceB" presStyleCnt="0"/>
      <dgm:spPr/>
    </dgm:pt>
    <dgm:pt modelId="{7182A26C-E112-4CF1-BA3E-A140054C9CC4}" type="pres">
      <dgm:prSet presAssocID="{B00B93C5-C26E-4617-ADB8-FD1E355E0CD6}" presName="space" presStyleCnt="0"/>
      <dgm:spPr/>
    </dgm:pt>
    <dgm:pt modelId="{FF05456D-058D-4984-88A2-8E369BD300DC}" type="pres">
      <dgm:prSet presAssocID="{0C1E914A-6EAA-4C1D-852F-9781A7256557}" presName="compositeA" presStyleCnt="0"/>
      <dgm:spPr/>
    </dgm:pt>
    <dgm:pt modelId="{9C9DF492-3A10-47AC-84DE-A59D6F0BAF39}" type="pres">
      <dgm:prSet presAssocID="{0C1E914A-6EAA-4C1D-852F-9781A7256557}" presName="textA" presStyleLbl="revTx" presStyleIdx="2" presStyleCnt="4" custScaleX="1152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75A942-5A98-4BC2-AED8-4A1F3D09A7BB}" type="pres">
      <dgm:prSet presAssocID="{0C1E914A-6EAA-4C1D-852F-9781A7256557}" presName="circleA" presStyleLbl="node1" presStyleIdx="2" presStyleCnt="4"/>
      <dgm:spPr/>
    </dgm:pt>
    <dgm:pt modelId="{ACF06AB3-B09B-43B0-8722-A4D4046C9D6F}" type="pres">
      <dgm:prSet presAssocID="{0C1E914A-6EAA-4C1D-852F-9781A7256557}" presName="spaceA" presStyleCnt="0"/>
      <dgm:spPr/>
    </dgm:pt>
    <dgm:pt modelId="{A29646D0-5354-4841-B67F-F0FE30C964E0}" type="pres">
      <dgm:prSet presAssocID="{5513A3A9-2829-43C3-A380-30F46712069A}" presName="space" presStyleCnt="0"/>
      <dgm:spPr/>
    </dgm:pt>
    <dgm:pt modelId="{04A6FBFB-9156-41A1-8B67-1150005973EA}" type="pres">
      <dgm:prSet presAssocID="{1587205D-C3F6-4BEC-A89E-6145218F0334}" presName="compositeB" presStyleCnt="0"/>
      <dgm:spPr/>
    </dgm:pt>
    <dgm:pt modelId="{3EB4637C-4587-4D6F-B0A5-CA24F9C46566}" type="pres">
      <dgm:prSet presAssocID="{1587205D-C3F6-4BEC-A89E-6145218F0334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7E6CFB-AF38-4E5B-9EC7-7489B5BE32B3}" type="pres">
      <dgm:prSet presAssocID="{1587205D-C3F6-4BEC-A89E-6145218F0334}" presName="circleB" presStyleLbl="node1" presStyleIdx="3" presStyleCnt="4"/>
      <dgm:spPr/>
    </dgm:pt>
    <dgm:pt modelId="{A0127744-EEA3-4805-BCE9-4EEB995B5E81}" type="pres">
      <dgm:prSet presAssocID="{1587205D-C3F6-4BEC-A89E-6145218F0334}" presName="spaceB" presStyleCnt="0"/>
      <dgm:spPr/>
    </dgm:pt>
  </dgm:ptLst>
  <dgm:cxnLst>
    <dgm:cxn modelId="{02C10C02-57F8-44A2-BB0A-7CB09F62501D}" type="presOf" srcId="{1A1EF4EC-3D60-4D2B-89DF-E90AE0D9EA66}" destId="{35CCBD36-9031-497C-A181-36E4872F39A0}" srcOrd="0" destOrd="0" presId="urn:microsoft.com/office/officeart/2005/8/layout/hProcess11"/>
    <dgm:cxn modelId="{98B18EF5-B398-40AA-B3F5-AC8190FC2DDC}" type="presOf" srcId="{0C1E914A-6EAA-4C1D-852F-9781A7256557}" destId="{9C9DF492-3A10-47AC-84DE-A59D6F0BAF39}" srcOrd="0" destOrd="0" presId="urn:microsoft.com/office/officeart/2005/8/layout/hProcess11"/>
    <dgm:cxn modelId="{08A27737-1F57-4FD8-BBB1-29617232F6EC}" srcId="{CA8336B3-1265-4B1D-AC3C-91B850FB0A91}" destId="{0C1E914A-6EAA-4C1D-852F-9781A7256557}" srcOrd="2" destOrd="0" parTransId="{0E5BE053-BC0F-4FF7-A8BA-532D742505D0}" sibTransId="{5513A3A9-2829-43C3-A380-30F46712069A}"/>
    <dgm:cxn modelId="{DC9D04D4-282E-4C3B-9BC0-6ED1DE191C8D}" type="presOf" srcId="{1587205D-C3F6-4BEC-A89E-6145218F0334}" destId="{3EB4637C-4587-4D6F-B0A5-CA24F9C46566}" srcOrd="0" destOrd="0" presId="urn:microsoft.com/office/officeart/2005/8/layout/hProcess11"/>
    <dgm:cxn modelId="{1A53900F-F479-44C9-B49C-6FBB3FD84147}" srcId="{CA8336B3-1265-4B1D-AC3C-91B850FB0A91}" destId="{D91ACD39-7613-489A-8B92-C53FF999A174}" srcOrd="1" destOrd="0" parTransId="{9A546602-ABD8-4EC9-A13C-49003FBC627F}" sibTransId="{B00B93C5-C26E-4617-ADB8-FD1E355E0CD6}"/>
    <dgm:cxn modelId="{68B4408B-21AC-4900-A28B-5AFEE1218642}" type="presOf" srcId="{CA8336B3-1265-4B1D-AC3C-91B850FB0A91}" destId="{CFC6B736-5D3C-42A2-AC7B-BE80D5C17A03}" srcOrd="0" destOrd="0" presId="urn:microsoft.com/office/officeart/2005/8/layout/hProcess11"/>
    <dgm:cxn modelId="{CDE0619B-1305-4F96-842C-3E8851B7B084}" srcId="{CA8336B3-1265-4B1D-AC3C-91B850FB0A91}" destId="{1587205D-C3F6-4BEC-A89E-6145218F0334}" srcOrd="3" destOrd="0" parTransId="{3C995109-5EFF-4076-819F-A4C28402A29C}" sibTransId="{3D32E286-A3A8-4E57-8304-379E56C13966}"/>
    <dgm:cxn modelId="{591E8A2E-3F54-46D3-BA7F-996FD91A749B}" srcId="{CA8336B3-1265-4B1D-AC3C-91B850FB0A91}" destId="{1A1EF4EC-3D60-4D2B-89DF-E90AE0D9EA66}" srcOrd="0" destOrd="0" parTransId="{38E8B141-692E-4837-BD72-2347808244C8}" sibTransId="{E754AA8E-C3B4-46DA-A7A3-8EF0373FAE0A}"/>
    <dgm:cxn modelId="{8E72A1B7-8CC6-4E3C-9089-AF32A4111727}" type="presOf" srcId="{D91ACD39-7613-489A-8B92-C53FF999A174}" destId="{53818FA3-896C-49C3-9A25-0909ACBCAEA7}" srcOrd="0" destOrd="0" presId="urn:microsoft.com/office/officeart/2005/8/layout/hProcess11"/>
    <dgm:cxn modelId="{2C888CC7-B0EF-46FD-BFA6-B7B828E75857}" type="presParOf" srcId="{CFC6B736-5D3C-42A2-AC7B-BE80D5C17A03}" destId="{1198F0D9-F936-452C-BE43-77AF2F761320}" srcOrd="0" destOrd="0" presId="urn:microsoft.com/office/officeart/2005/8/layout/hProcess11"/>
    <dgm:cxn modelId="{F5F626D5-3C9B-40AC-B04D-4D9FFECF286A}" type="presParOf" srcId="{CFC6B736-5D3C-42A2-AC7B-BE80D5C17A03}" destId="{0F791295-41ED-48DD-A356-806E5BE729B5}" srcOrd="1" destOrd="0" presId="urn:microsoft.com/office/officeart/2005/8/layout/hProcess11"/>
    <dgm:cxn modelId="{9584C68E-060A-42AD-BFB6-D05195C4116E}" type="presParOf" srcId="{0F791295-41ED-48DD-A356-806E5BE729B5}" destId="{7389667D-863C-44B8-AE40-6B95654246C6}" srcOrd="0" destOrd="0" presId="urn:microsoft.com/office/officeart/2005/8/layout/hProcess11"/>
    <dgm:cxn modelId="{58FBC420-7C97-4B54-8D2D-16FA9381ADA5}" type="presParOf" srcId="{7389667D-863C-44B8-AE40-6B95654246C6}" destId="{35CCBD36-9031-497C-A181-36E4872F39A0}" srcOrd="0" destOrd="0" presId="urn:microsoft.com/office/officeart/2005/8/layout/hProcess11"/>
    <dgm:cxn modelId="{93498373-DE6B-46F8-9C8A-427FDE70CEB1}" type="presParOf" srcId="{7389667D-863C-44B8-AE40-6B95654246C6}" destId="{01AA6180-58FA-496E-A70A-E7B4C6957870}" srcOrd="1" destOrd="0" presId="urn:microsoft.com/office/officeart/2005/8/layout/hProcess11"/>
    <dgm:cxn modelId="{EC82D54C-3235-40D4-AC89-A89F5D7B5532}" type="presParOf" srcId="{7389667D-863C-44B8-AE40-6B95654246C6}" destId="{F002ABDB-142D-4598-9F6B-000BF7B92F9B}" srcOrd="2" destOrd="0" presId="urn:microsoft.com/office/officeart/2005/8/layout/hProcess11"/>
    <dgm:cxn modelId="{3597780F-8203-4D57-B583-3B22BA202976}" type="presParOf" srcId="{0F791295-41ED-48DD-A356-806E5BE729B5}" destId="{E8A4EA41-3095-41C7-9BDC-3914D7699025}" srcOrd="1" destOrd="0" presId="urn:microsoft.com/office/officeart/2005/8/layout/hProcess11"/>
    <dgm:cxn modelId="{83817CFF-D3C0-435C-B960-28C1A037B561}" type="presParOf" srcId="{0F791295-41ED-48DD-A356-806E5BE729B5}" destId="{84D5D619-878D-4D9C-8556-8BF0B0E39D50}" srcOrd="2" destOrd="0" presId="urn:microsoft.com/office/officeart/2005/8/layout/hProcess11"/>
    <dgm:cxn modelId="{3F6AB118-18B8-41D3-9D2B-598ECB89CA60}" type="presParOf" srcId="{84D5D619-878D-4D9C-8556-8BF0B0E39D50}" destId="{53818FA3-896C-49C3-9A25-0909ACBCAEA7}" srcOrd="0" destOrd="0" presId="urn:microsoft.com/office/officeart/2005/8/layout/hProcess11"/>
    <dgm:cxn modelId="{77267339-7EBA-444D-8BAB-E0700A04D8C5}" type="presParOf" srcId="{84D5D619-878D-4D9C-8556-8BF0B0E39D50}" destId="{2741D915-2ED7-4F3B-9888-D5126BE32B1D}" srcOrd="1" destOrd="0" presId="urn:microsoft.com/office/officeart/2005/8/layout/hProcess11"/>
    <dgm:cxn modelId="{65870D46-3431-4AF0-B398-66A04B793C66}" type="presParOf" srcId="{84D5D619-878D-4D9C-8556-8BF0B0E39D50}" destId="{33719CA6-B3B0-4FBC-BBDD-F4B25F5A3613}" srcOrd="2" destOrd="0" presId="urn:microsoft.com/office/officeart/2005/8/layout/hProcess11"/>
    <dgm:cxn modelId="{242A3818-5EBB-4D44-A9A2-BD1637056E80}" type="presParOf" srcId="{0F791295-41ED-48DD-A356-806E5BE729B5}" destId="{7182A26C-E112-4CF1-BA3E-A140054C9CC4}" srcOrd="3" destOrd="0" presId="urn:microsoft.com/office/officeart/2005/8/layout/hProcess11"/>
    <dgm:cxn modelId="{9F88005E-4C3F-4E36-AAAA-12CE7A7F26B8}" type="presParOf" srcId="{0F791295-41ED-48DD-A356-806E5BE729B5}" destId="{FF05456D-058D-4984-88A2-8E369BD300DC}" srcOrd="4" destOrd="0" presId="urn:microsoft.com/office/officeart/2005/8/layout/hProcess11"/>
    <dgm:cxn modelId="{BEF6469D-0950-413A-9470-07133757B643}" type="presParOf" srcId="{FF05456D-058D-4984-88A2-8E369BD300DC}" destId="{9C9DF492-3A10-47AC-84DE-A59D6F0BAF39}" srcOrd="0" destOrd="0" presId="urn:microsoft.com/office/officeart/2005/8/layout/hProcess11"/>
    <dgm:cxn modelId="{CFACF192-02DE-4A1A-AD5E-97657ED623A2}" type="presParOf" srcId="{FF05456D-058D-4984-88A2-8E369BD300DC}" destId="{FC75A942-5A98-4BC2-AED8-4A1F3D09A7BB}" srcOrd="1" destOrd="0" presId="urn:microsoft.com/office/officeart/2005/8/layout/hProcess11"/>
    <dgm:cxn modelId="{3FE7BC21-D91A-4D26-BE71-717D6ABC5593}" type="presParOf" srcId="{FF05456D-058D-4984-88A2-8E369BD300DC}" destId="{ACF06AB3-B09B-43B0-8722-A4D4046C9D6F}" srcOrd="2" destOrd="0" presId="urn:microsoft.com/office/officeart/2005/8/layout/hProcess11"/>
    <dgm:cxn modelId="{37395F4F-48AF-46B4-A767-FB51D87A5DB6}" type="presParOf" srcId="{0F791295-41ED-48DD-A356-806E5BE729B5}" destId="{A29646D0-5354-4841-B67F-F0FE30C964E0}" srcOrd="5" destOrd="0" presId="urn:microsoft.com/office/officeart/2005/8/layout/hProcess11"/>
    <dgm:cxn modelId="{4F2132C3-9AE4-4EE6-926D-7FF3D5081987}" type="presParOf" srcId="{0F791295-41ED-48DD-A356-806E5BE729B5}" destId="{04A6FBFB-9156-41A1-8B67-1150005973EA}" srcOrd="6" destOrd="0" presId="urn:microsoft.com/office/officeart/2005/8/layout/hProcess11"/>
    <dgm:cxn modelId="{1224B9FD-4CD9-44AF-9818-617EA336D117}" type="presParOf" srcId="{04A6FBFB-9156-41A1-8B67-1150005973EA}" destId="{3EB4637C-4587-4D6F-B0A5-CA24F9C46566}" srcOrd="0" destOrd="0" presId="urn:microsoft.com/office/officeart/2005/8/layout/hProcess11"/>
    <dgm:cxn modelId="{1FCE9D6A-D20C-4653-9BC3-90E9A7D514DF}" type="presParOf" srcId="{04A6FBFB-9156-41A1-8B67-1150005973EA}" destId="{CB7E6CFB-AF38-4E5B-9EC7-7489B5BE32B3}" srcOrd="1" destOrd="0" presId="urn:microsoft.com/office/officeart/2005/8/layout/hProcess11"/>
    <dgm:cxn modelId="{803D1A1C-DB21-48B8-8971-5762066EB668}" type="presParOf" srcId="{04A6FBFB-9156-41A1-8B67-1150005973EA}" destId="{A0127744-EEA3-4805-BCE9-4EEB995B5E8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20700-542F-4CB2-8031-260C731EC1D8}">
      <dsp:nvSpPr>
        <dsp:cNvPr id="0" name=""/>
        <dsp:cNvSpPr/>
      </dsp:nvSpPr>
      <dsp:spPr>
        <a:xfrm>
          <a:off x="0" y="197941"/>
          <a:ext cx="2592387" cy="162024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FE6F5-C2F6-4E2C-BFF3-C7E80523E3D1}">
      <dsp:nvSpPr>
        <dsp:cNvPr id="0" name=""/>
        <dsp:cNvSpPr/>
      </dsp:nvSpPr>
      <dsp:spPr>
        <a:xfrm>
          <a:off x="329233" y="1316232"/>
          <a:ext cx="67402" cy="67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2609A-E516-4C7B-A9FD-18035F3DBE9E}">
      <dsp:nvSpPr>
        <dsp:cNvPr id="0" name=""/>
        <dsp:cNvSpPr/>
      </dsp:nvSpPr>
      <dsp:spPr>
        <a:xfrm>
          <a:off x="357748" y="1458288"/>
          <a:ext cx="938445" cy="413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15" tIns="0" rIns="0" bIns="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kern="1200" dirty="0" smtClean="0"/>
            <a:t>1. </a:t>
          </a:r>
          <a:br>
            <a:rPr lang="de-DE" sz="700" kern="1200" dirty="0" smtClean="0"/>
          </a:br>
          <a:r>
            <a:rPr lang="de-DE" sz="700" b="1" kern="1200" dirty="0" smtClean="0"/>
            <a:t>Bepreisung </a:t>
          </a:r>
          <a:br>
            <a:rPr lang="de-DE" sz="700" b="1" kern="1200" dirty="0" smtClean="0"/>
          </a:br>
          <a:r>
            <a:rPr lang="de-DE" sz="700" b="0" kern="1200" dirty="0" smtClean="0"/>
            <a:t>von CO</a:t>
          </a:r>
          <a:r>
            <a:rPr lang="de-DE" sz="700" b="0" kern="1200" baseline="-25000" dirty="0" smtClean="0"/>
            <a:t>2</a:t>
          </a:r>
          <a:endParaRPr lang="de-DE" sz="700" b="0" kern="1200" baseline="-25000" dirty="0"/>
        </a:p>
      </dsp:txBody>
      <dsp:txXfrm>
        <a:off x="357748" y="1458288"/>
        <a:ext cx="938445" cy="413918"/>
      </dsp:txXfrm>
    </dsp:sp>
    <dsp:sp modelId="{3F7FD46E-68A3-40FE-9803-C6641AB0160E}">
      <dsp:nvSpPr>
        <dsp:cNvPr id="0" name=""/>
        <dsp:cNvSpPr/>
      </dsp:nvSpPr>
      <dsp:spPr>
        <a:xfrm>
          <a:off x="814683" y="936105"/>
          <a:ext cx="121842" cy="121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0EFA3-EEAD-4138-A658-37CBF5A73F56}">
      <dsp:nvSpPr>
        <dsp:cNvPr id="0" name=""/>
        <dsp:cNvSpPr/>
      </dsp:nvSpPr>
      <dsp:spPr>
        <a:xfrm>
          <a:off x="864517" y="1134825"/>
          <a:ext cx="900122" cy="66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62" tIns="0" rIns="0" bIns="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kern="1200" dirty="0" smtClean="0"/>
            <a:t>2. </a:t>
          </a:r>
          <a:r>
            <a:rPr lang="de-DE" sz="700" b="1" kern="1200" dirty="0" smtClean="0"/>
            <a:t>Förderprogramme</a:t>
          </a:r>
          <a:r>
            <a:rPr lang="de-DE" sz="700" kern="1200" dirty="0" smtClean="0"/>
            <a:t> und </a:t>
          </a:r>
          <a:r>
            <a:rPr lang="de-DE" sz="700" b="1" kern="1200" dirty="0" smtClean="0"/>
            <a:t>Anreize</a:t>
          </a:r>
          <a:r>
            <a:rPr lang="de-DE" sz="700" kern="1200" dirty="0" smtClean="0"/>
            <a:t> zur CO</a:t>
          </a:r>
          <a:r>
            <a:rPr lang="de-DE" sz="700" kern="1200" baseline="-25000" dirty="0" smtClean="0"/>
            <a:t>2-</a:t>
          </a:r>
          <a:r>
            <a:rPr lang="de-DE" sz="700" kern="1200" dirty="0" smtClean="0"/>
            <a:t>Einsparung</a:t>
          </a:r>
          <a:endParaRPr lang="de-DE" sz="700" kern="1200" dirty="0"/>
        </a:p>
      </dsp:txBody>
      <dsp:txXfrm>
        <a:off x="864517" y="1134825"/>
        <a:ext cx="900122" cy="665377"/>
      </dsp:txXfrm>
    </dsp:sp>
    <dsp:sp modelId="{C05251A2-BA70-4DDB-B844-599C57C8094A}">
      <dsp:nvSpPr>
        <dsp:cNvPr id="0" name=""/>
        <dsp:cNvSpPr/>
      </dsp:nvSpPr>
      <dsp:spPr>
        <a:xfrm>
          <a:off x="1704124" y="607862"/>
          <a:ext cx="168505" cy="168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46B06-ADBB-47D2-8C61-F8B58DCB9018}">
      <dsp:nvSpPr>
        <dsp:cNvPr id="0" name=""/>
        <dsp:cNvSpPr/>
      </dsp:nvSpPr>
      <dsp:spPr>
        <a:xfrm>
          <a:off x="1801702" y="926174"/>
          <a:ext cx="790682" cy="802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87" tIns="0" rIns="0" bIns="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700" kern="1200" dirty="0" smtClean="0"/>
            <a:t>3. </a:t>
          </a:r>
          <a:br>
            <a:rPr lang="de-DE" sz="700" kern="1200" dirty="0" smtClean="0"/>
          </a:br>
          <a:r>
            <a:rPr lang="de-DE" sz="700" b="1" kern="1200" dirty="0" smtClean="0"/>
            <a:t>Einnahmen</a:t>
          </a:r>
          <a:r>
            <a:rPr lang="de-DE" sz="700" kern="1200" dirty="0" smtClean="0"/>
            <a:t> durch  CO</a:t>
          </a:r>
          <a:r>
            <a:rPr lang="de-DE" sz="700" kern="1200" baseline="-25000" dirty="0" smtClean="0"/>
            <a:t>2</a:t>
          </a:r>
          <a:r>
            <a:rPr lang="de-DE" sz="700" kern="1200" dirty="0" smtClean="0"/>
            <a:t>- Bepreisung</a:t>
          </a:r>
          <a:br>
            <a:rPr lang="de-DE" sz="700" kern="1200" dirty="0" smtClean="0"/>
          </a:br>
          <a:r>
            <a:rPr lang="de-DE" sz="700" b="1" kern="1200" dirty="0" smtClean="0"/>
            <a:t>reinvestieren</a:t>
          </a:r>
          <a:r>
            <a:rPr lang="de-DE" sz="700" kern="1200" dirty="0" smtClean="0"/>
            <a:t> und </a:t>
          </a:r>
          <a:r>
            <a:rPr lang="de-DE" sz="700" b="1" kern="1200" dirty="0" smtClean="0"/>
            <a:t>Bürger entlasten</a:t>
          </a:r>
          <a:endParaRPr lang="de-DE" sz="700" b="1" kern="1200" dirty="0"/>
        </a:p>
      </dsp:txBody>
      <dsp:txXfrm>
        <a:off x="1801702" y="926174"/>
        <a:ext cx="790682" cy="802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8F0D9-F936-452C-BE43-77AF2F761320}">
      <dsp:nvSpPr>
        <dsp:cNvPr id="0" name=""/>
        <dsp:cNvSpPr/>
      </dsp:nvSpPr>
      <dsp:spPr>
        <a:xfrm>
          <a:off x="0" y="1080119"/>
          <a:ext cx="8208912" cy="144016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CBD36-9031-497C-A181-36E4872F39A0}">
      <dsp:nvSpPr>
        <dsp:cNvPr id="0" name=""/>
        <dsp:cNvSpPr/>
      </dsp:nvSpPr>
      <dsp:spPr>
        <a:xfrm>
          <a:off x="16" y="0"/>
          <a:ext cx="1551195" cy="144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Seit 09.10.</a:t>
          </a:r>
          <a:br>
            <a:rPr lang="de-DE" sz="1100" kern="1200" dirty="0" smtClean="0"/>
          </a:br>
          <a:r>
            <a:rPr lang="de-DE" sz="1100" kern="1200" dirty="0" smtClean="0"/>
            <a:t>Unterschriften-sammlung</a:t>
          </a:r>
          <a:br>
            <a:rPr lang="de-DE" sz="1100" kern="1200" dirty="0" smtClean="0"/>
          </a:br>
          <a:r>
            <a:rPr lang="de-DE" sz="1100" b="1" kern="1200" dirty="0" smtClean="0"/>
            <a:t>Quorum: 25.000</a:t>
          </a:r>
          <a:endParaRPr lang="de-DE" sz="1100" b="1" kern="1200" dirty="0"/>
        </a:p>
      </dsp:txBody>
      <dsp:txXfrm>
        <a:off x="16" y="0"/>
        <a:ext cx="1551195" cy="1440160"/>
      </dsp:txXfrm>
    </dsp:sp>
    <dsp:sp modelId="{01AA6180-58FA-496E-A70A-E7B4C6957870}">
      <dsp:nvSpPr>
        <dsp:cNvPr id="0" name=""/>
        <dsp:cNvSpPr/>
      </dsp:nvSpPr>
      <dsp:spPr>
        <a:xfrm>
          <a:off x="595593" y="1620179"/>
          <a:ext cx="360040" cy="360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18FA3-896C-49C3-9A25-0909ACBCAEA7}">
      <dsp:nvSpPr>
        <dsp:cNvPr id="0" name=""/>
        <dsp:cNvSpPr/>
      </dsp:nvSpPr>
      <dsp:spPr>
        <a:xfrm>
          <a:off x="1628771" y="2160239"/>
          <a:ext cx="2265661" cy="144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1100" b="1" kern="1200" dirty="0" smtClean="0">
              <a:solidFill>
                <a:srgbClr val="FF0000"/>
              </a:solidFill>
            </a:rPr>
            <a:t>Vorbehalt</a:t>
          </a:r>
          <a:r>
            <a:rPr lang="de-DE" sz="1000" kern="1200" dirty="0" smtClean="0"/>
            <a:t/>
          </a:r>
          <a:br>
            <a:rPr lang="de-DE" sz="1000" kern="1200" dirty="0" smtClean="0"/>
          </a:br>
          <a:r>
            <a:rPr lang="de-DE" sz="1100" kern="1200" dirty="0" smtClean="0"/>
            <a:t>Anfang 2020: Übergabe an und Prüfung der Zulässigkeit durch das Innenministerium; bei Nichtzulassung Entscheidung durch Bayerischen Verfassungsgerichtshof</a:t>
          </a:r>
          <a:endParaRPr lang="de-DE" sz="1100" kern="1200" dirty="0"/>
        </a:p>
      </dsp:txBody>
      <dsp:txXfrm>
        <a:off x="1628771" y="2160239"/>
        <a:ext cx="2265661" cy="1440160"/>
      </dsp:txXfrm>
    </dsp:sp>
    <dsp:sp modelId="{2741D915-2ED7-4F3B-9888-D5126BE32B1D}">
      <dsp:nvSpPr>
        <dsp:cNvPr id="0" name=""/>
        <dsp:cNvSpPr/>
      </dsp:nvSpPr>
      <dsp:spPr>
        <a:xfrm>
          <a:off x="2581582" y="1620179"/>
          <a:ext cx="360040" cy="360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F492-3A10-47AC-84DE-A59D6F0BAF39}">
      <dsp:nvSpPr>
        <dsp:cNvPr id="0" name=""/>
        <dsp:cNvSpPr/>
      </dsp:nvSpPr>
      <dsp:spPr>
        <a:xfrm>
          <a:off x="3971992" y="0"/>
          <a:ext cx="1787256" cy="144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0" kern="1200" dirty="0" smtClean="0"/>
            <a:t>Bei Zulässigkeit:</a:t>
          </a:r>
          <a:br>
            <a:rPr lang="de-DE" sz="1100" b="0" kern="1200" dirty="0" smtClean="0"/>
          </a:br>
          <a:r>
            <a:rPr lang="de-DE" sz="1100" b="0" kern="1200" dirty="0" smtClean="0"/>
            <a:t>2 Wochen zur Eintragung in Unterschriftenlisten:</a:t>
          </a:r>
          <a:r>
            <a:rPr lang="de-DE" sz="1100" b="1" kern="1200" dirty="0" smtClean="0"/>
            <a:t/>
          </a:r>
          <a:br>
            <a:rPr lang="de-DE" sz="1100" b="1" kern="1200" dirty="0" smtClean="0"/>
          </a:br>
          <a:r>
            <a:rPr lang="de-DE" sz="1100" b="1" kern="1200" dirty="0" smtClean="0"/>
            <a:t>10% der Wahlberechtigten </a:t>
          </a:r>
          <a:br>
            <a:rPr lang="de-DE" sz="1100" b="1" kern="1200" dirty="0" smtClean="0"/>
          </a:br>
          <a:r>
            <a:rPr lang="de-DE" sz="1100" kern="1200" dirty="0" smtClean="0"/>
            <a:t>(ca. 1 Mio. Bürger)</a:t>
          </a:r>
          <a:endParaRPr lang="de-DE" sz="1100" kern="1200" dirty="0"/>
        </a:p>
      </dsp:txBody>
      <dsp:txXfrm>
        <a:off x="3971992" y="0"/>
        <a:ext cx="1787256" cy="1440160"/>
      </dsp:txXfrm>
    </dsp:sp>
    <dsp:sp modelId="{FC75A942-5A98-4BC2-AED8-4A1F3D09A7BB}">
      <dsp:nvSpPr>
        <dsp:cNvPr id="0" name=""/>
        <dsp:cNvSpPr/>
      </dsp:nvSpPr>
      <dsp:spPr>
        <a:xfrm>
          <a:off x="4685600" y="1620179"/>
          <a:ext cx="360040" cy="360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4637C-4587-4D6F-B0A5-CA24F9C46566}">
      <dsp:nvSpPr>
        <dsp:cNvPr id="0" name=""/>
        <dsp:cNvSpPr/>
      </dsp:nvSpPr>
      <dsp:spPr>
        <a:xfrm>
          <a:off x="5836808" y="2160239"/>
          <a:ext cx="1551195" cy="144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Landtag nimmt Volksbegehren an; ansonsten binnen 3 Monaten </a:t>
          </a:r>
          <a:r>
            <a:rPr lang="de-DE" sz="1100" b="1" kern="1200" dirty="0" smtClean="0"/>
            <a:t>Volksentscheid</a:t>
          </a:r>
          <a:r>
            <a:rPr lang="de-DE" sz="1100" kern="1200" dirty="0" smtClean="0"/>
            <a:t> (</a:t>
          </a:r>
          <a:r>
            <a:rPr lang="de-DE" sz="1100" b="1" kern="1200" dirty="0" smtClean="0"/>
            <a:t>einfache Mehrheit der Abstimmenden</a:t>
          </a:r>
          <a:r>
            <a:rPr lang="de-DE" sz="1100" kern="1200" dirty="0" smtClean="0"/>
            <a:t>)</a:t>
          </a:r>
          <a:endParaRPr lang="de-DE" sz="1100" kern="1200" dirty="0"/>
        </a:p>
      </dsp:txBody>
      <dsp:txXfrm>
        <a:off x="5836808" y="2160239"/>
        <a:ext cx="1551195" cy="1440160"/>
      </dsp:txXfrm>
    </dsp:sp>
    <dsp:sp modelId="{CB7E6CFB-AF38-4E5B-9EC7-7489B5BE32B3}">
      <dsp:nvSpPr>
        <dsp:cNvPr id="0" name=""/>
        <dsp:cNvSpPr/>
      </dsp:nvSpPr>
      <dsp:spPr>
        <a:xfrm>
          <a:off x="6432386" y="1620179"/>
          <a:ext cx="360040" cy="360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244D9-36E5-49DD-9301-618D6B1CDEB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080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C926E-3A57-4E66-B8FA-81850A153AE3}" type="datetimeFigureOut">
              <a:rPr lang="de-DE" smtClean="0"/>
              <a:t>25.11.2019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D8C32-3FE3-47FE-9EEB-A848D9731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25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457200" y="20597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de-DE" sz="2000" b="1" dirty="0" smtClean="0">
                <a:solidFill>
                  <a:srgbClr val="3D5D72"/>
                </a:solidFill>
                <a:latin typeface="Arial Bold" charset="0"/>
                <a:ea typeface="MS PGothic" pitchFamily="34" charset="-128"/>
                <a:sym typeface="Arial Bold" charset="0"/>
              </a:rPr>
              <a:t>Die Wohnungswirtschaft</a:t>
            </a:r>
          </a:p>
          <a:p>
            <a:pPr>
              <a:defRPr/>
            </a:pPr>
            <a:r>
              <a:rPr lang="en-US" altLang="de-DE" sz="2000" b="1" dirty="0" smtClean="0">
                <a:solidFill>
                  <a:srgbClr val="6EBD48"/>
                </a:solidFill>
                <a:latin typeface="Arial Bold" charset="0"/>
                <a:ea typeface="MS PGothic" pitchFamily="34" charset="-128"/>
                <a:sym typeface="Arial Bold" charset="0"/>
              </a:rPr>
              <a:t>Bayern</a:t>
            </a:r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1419622"/>
            <a:ext cx="8229600" cy="1368152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D5D72"/>
                </a:solidFill>
              </a:defRPr>
            </a:lvl1pPr>
          </a:lstStyle>
          <a:p>
            <a:r>
              <a:rPr lang="de-DE" dirty="0" smtClean="0"/>
              <a:t>Vortragstitel eingeben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2931790"/>
            <a:ext cx="8229600" cy="28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de-DE" sz="1400" dirty="0"/>
            </a:lvl1pPr>
          </a:lstStyle>
          <a:p>
            <a:pPr lvl="0"/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19849"/>
            <a:ext cx="8229600" cy="28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de-DE" sz="1400" dirty="0" smtClean="0"/>
            </a:lvl1pPr>
          </a:lstStyle>
          <a:p>
            <a:pPr lvl="0"/>
            <a:r>
              <a:rPr lang="de-DE" dirty="0" smtClean="0"/>
              <a:t>Veranstaltung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507868"/>
            <a:ext cx="8229600" cy="28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de-DE" sz="14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dirty="0" smtClean="0"/>
              <a:t>Ort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95886"/>
            <a:ext cx="8229600" cy="288000"/>
          </a:xfrm>
          <a:noFill/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 smtClean="0"/>
              <a:t>Datum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457200" y="1059582"/>
            <a:ext cx="82296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8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 bzw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Bitte Agenda oder Inhalt hier eingeben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 marL="342900" indent="-342900">
              <a:buClr>
                <a:srgbClr val="6EBD48"/>
              </a:buClr>
              <a:buFont typeface="+mj-lt"/>
              <a:buAutoNum type="arabicPeriod"/>
              <a:defRPr>
                <a:solidFill>
                  <a:srgbClr val="6EBD48"/>
                </a:solidFill>
              </a:defRPr>
            </a:lvl1pPr>
            <a:lvl3pPr marL="468000" indent="-176213">
              <a:defRPr/>
            </a:lvl3pPr>
          </a:lstStyle>
          <a:p>
            <a:pPr lvl="0"/>
            <a:r>
              <a:rPr lang="de-DE" dirty="0" smtClean="0"/>
              <a:t>Inhalt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41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" presetClass="emph" presetSubtype="2" fill="hold" nodeType="click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000" fill="hold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bzw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Bitte Agenda oder Inhalt hier eingeben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 marL="342900" indent="-342900">
              <a:buClr>
                <a:srgbClr val="6EBD48"/>
              </a:buClr>
              <a:buFont typeface="+mj-lt"/>
              <a:buAutoNum type="arabicPeriod"/>
              <a:defRPr>
                <a:solidFill>
                  <a:srgbClr val="6EBD48"/>
                </a:solidFill>
              </a:defRPr>
            </a:lvl1pPr>
            <a:lvl3pPr marL="468000" indent="-176213">
              <a:defRPr/>
            </a:lvl3pPr>
          </a:lstStyle>
          <a:p>
            <a:pPr lvl="0"/>
            <a:r>
              <a:rPr lang="de-DE" dirty="0" smtClean="0"/>
              <a:t>Inhalt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227763" y="2571750"/>
            <a:ext cx="2592387" cy="201612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37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" presetClass="emph" presetSubtype="2" fill="hold" nodeType="click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000" fill="hold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3pPr marL="468000" indent="-176213"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316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 mit Grafiken, Tabellen, 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3pPr marL="468000" indent="-176213"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32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folie für d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de-DE" dirty="0" smtClean="0"/>
              <a:t>Zwischenüberschrift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Oberzeile, falls gewünscht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27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Grafik Bild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468000" indent="-176400">
              <a:defRPr sz="1600"/>
            </a:lvl3pPr>
            <a:lvl4pPr marL="792000" indent="-284400">
              <a:defRPr lang="de-DE" sz="1600" kern="1200" dirty="0" smtClean="0">
                <a:solidFill>
                  <a:srgbClr val="2F4E6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1116000" indent="-284400">
              <a:defRPr lang="de-DE" sz="1600" kern="1200" dirty="0">
                <a:solidFill>
                  <a:srgbClr val="2F4E6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marL="792000" lvl="3" indent="-2844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de-DE" dirty="0" smtClean="0"/>
              <a:t>Vierte Ebene</a:t>
            </a:r>
          </a:p>
          <a:p>
            <a:pPr marL="1116000" lvl="4" indent="-2844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577350" indent="-285750">
              <a:defRPr lang="de-DE" sz="1600" kern="1200" dirty="0" smtClean="0">
                <a:solidFill>
                  <a:srgbClr val="2F4E6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792000" indent="-284400">
              <a:defRPr lang="de-DE" sz="1600" kern="1200" dirty="0" smtClean="0">
                <a:solidFill>
                  <a:srgbClr val="2F4E6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1116000" indent="-284400">
              <a:defRPr lang="de-DE" sz="1600" kern="1200" dirty="0">
                <a:solidFill>
                  <a:srgbClr val="2F4E6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468000" lvl="2" indent="-1764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Dritte Ebene</a:t>
            </a:r>
          </a:p>
          <a:p>
            <a:pPr marL="792000" lvl="3" indent="-2844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de-DE" dirty="0" smtClean="0"/>
              <a:t>Vierte Ebene</a:t>
            </a:r>
          </a:p>
          <a:p>
            <a:pPr marL="1116000" lvl="4" indent="-28440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31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und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13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74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/>
          </p:cNvSpPr>
          <p:nvPr/>
        </p:nvSpPr>
        <p:spPr bwMode="auto">
          <a:xfrm>
            <a:off x="8261097" y="4816409"/>
            <a:ext cx="487367" cy="407988"/>
          </a:xfrm>
          <a:custGeom>
            <a:avLst/>
            <a:gdLst>
              <a:gd name="T0" fmla="*/ 0 w 386"/>
              <a:gd name="T1" fmla="*/ 323 h 323"/>
              <a:gd name="T2" fmla="*/ 0 w 386"/>
              <a:gd name="T3" fmla="*/ 323 h 323"/>
              <a:gd name="T4" fmla="*/ 386 w 386"/>
              <a:gd name="T5" fmla="*/ 323 h 323"/>
              <a:gd name="T6" fmla="*/ 386 w 386"/>
              <a:gd name="T7" fmla="*/ 0 h 323"/>
              <a:gd name="T8" fmla="*/ 0 w 386"/>
              <a:gd name="T9" fmla="*/ 0 h 323"/>
              <a:gd name="T10" fmla="*/ 0 w 386"/>
              <a:gd name="T11" fmla="*/ 323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" h="323">
                <a:moveTo>
                  <a:pt x="0" y="323"/>
                </a:moveTo>
                <a:lnTo>
                  <a:pt x="0" y="323"/>
                </a:lnTo>
                <a:lnTo>
                  <a:pt x="386" y="323"/>
                </a:lnTo>
                <a:lnTo>
                  <a:pt x="386" y="0"/>
                </a:lnTo>
                <a:lnTo>
                  <a:pt x="0" y="0"/>
                </a:lnTo>
                <a:lnTo>
                  <a:pt x="0" y="323"/>
                </a:lnTo>
                <a:close/>
              </a:path>
            </a:pathLst>
          </a:custGeom>
          <a:solidFill>
            <a:srgbClr val="385E7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2"/>
          <a:stretch/>
        </p:blipFill>
        <p:spPr>
          <a:xfrm>
            <a:off x="571" y="321"/>
            <a:ext cx="9142858" cy="119097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marL="468000" lvl="2" indent="-176213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56720" y="4803998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ctr">
              <a:defRPr lang="de-DE" sz="800" dirty="0">
                <a:solidFill>
                  <a:srgbClr val="3D5D72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62464" y="4803998"/>
            <a:ext cx="486000" cy="273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6691A161-0D27-478D-AAEB-D0BFEC36F99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tangle 4"/>
          <p:cNvSpPr>
            <a:spLocks/>
          </p:cNvSpPr>
          <p:nvPr/>
        </p:nvSpPr>
        <p:spPr bwMode="auto">
          <a:xfrm>
            <a:off x="2114550" y="4806380"/>
            <a:ext cx="23288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800" dirty="0" smtClean="0">
                <a:solidFill>
                  <a:srgbClr val="3D5D72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VdW Bayern</a:t>
            </a:r>
          </a:p>
          <a:p>
            <a:pPr eaLnBrk="1" hangingPunct="1">
              <a:defRPr/>
            </a:pPr>
            <a:r>
              <a:rPr lang="en-US" altLang="de-DE" sz="800" dirty="0" smtClean="0">
                <a:solidFill>
                  <a:srgbClr val="3D5D72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Verband bayerischer Wohnungsunternehmen e.V</a:t>
            </a:r>
            <a:r>
              <a:rPr lang="en-US" altLang="de-DE" sz="800" dirty="0" smtClean="0">
                <a:solidFill>
                  <a:srgbClr val="2F4E61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.</a:t>
            </a:r>
          </a:p>
        </p:txBody>
      </p:sp>
      <p:sp>
        <p:nvSpPr>
          <p:cNvPr id="20" name="Rectangle 5"/>
          <p:cNvSpPr>
            <a:spLocks/>
          </p:cNvSpPr>
          <p:nvPr/>
        </p:nvSpPr>
        <p:spPr bwMode="auto">
          <a:xfrm>
            <a:off x="457200" y="4806380"/>
            <a:ext cx="16573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de-DE" sz="800" b="1" dirty="0" smtClean="0">
                <a:solidFill>
                  <a:srgbClr val="2F4E61"/>
                </a:solidFill>
                <a:latin typeface="Arial Bold" charset="0"/>
                <a:ea typeface="MS PGothic" pitchFamily="34" charset="-128"/>
                <a:sym typeface="Arial Bold" charset="0"/>
              </a:rPr>
              <a:t>Die Wohnungswirtschaft</a:t>
            </a:r>
          </a:p>
          <a:p>
            <a:pPr eaLnBrk="1" hangingPunct="1">
              <a:defRPr/>
            </a:pPr>
            <a:r>
              <a:rPr lang="en-US" altLang="de-DE" sz="800" b="1" dirty="0" smtClean="0">
                <a:solidFill>
                  <a:srgbClr val="5BB435"/>
                </a:solidFill>
                <a:latin typeface="Arial Bold" charset="0"/>
                <a:ea typeface="MS PGothic" pitchFamily="34" charset="-128"/>
                <a:sym typeface="Arial Bold" charset="0"/>
              </a:rPr>
              <a:t>Bayern</a:t>
            </a:r>
          </a:p>
        </p:txBody>
      </p:sp>
    </p:spTree>
    <p:extLst>
      <p:ext uri="{BB962C8B-B14F-4D97-AF65-F5344CB8AC3E}">
        <p14:creationId xmlns:p14="http://schemas.microsoft.com/office/powerpoint/2010/main" val="175931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spcBef>
          <a:spcPct val="0"/>
        </a:spcBef>
        <a:buNone/>
        <a:defRPr lang="de-DE" sz="2000" b="1" kern="1200" dirty="0">
          <a:solidFill>
            <a:srgbClr val="3D5D72"/>
          </a:solidFill>
          <a:latin typeface="Arial Bold" charset="0"/>
          <a:ea typeface="MS PGothic" pitchFamily="34" charset="-128"/>
          <a:cs typeface="+mn-cs"/>
        </a:defRPr>
      </a:lvl1pPr>
    </p:titleStyle>
    <p:bodyStyle>
      <a:lvl1pPr marL="284163" indent="-284163" algn="l" defTabSz="914400" rtl="0" eaLnBrk="0" fontAlgn="base" latinLnBrk="0" hangingPunct="0">
        <a:spcBef>
          <a:spcPts val="1313"/>
        </a:spcBef>
        <a:spcAft>
          <a:spcPct val="0"/>
        </a:spcAft>
        <a:buClr>
          <a:srgbClr val="3D5D72"/>
        </a:buClr>
        <a:buFont typeface="Wingdings" panose="05000000000000000000" pitchFamily="2" charset="2"/>
        <a:buNone/>
        <a:defRPr lang="de-DE" sz="1800" kern="1200" dirty="0" smtClean="0">
          <a:solidFill>
            <a:srgbClr val="2F4E61"/>
          </a:solidFill>
          <a:latin typeface="+mn-lt"/>
          <a:ea typeface="+mn-ea"/>
          <a:cs typeface="+mn-cs"/>
          <a:sym typeface="Arial" pitchFamily="34" charset="0"/>
        </a:defRPr>
      </a:lvl1pPr>
      <a:lvl2pPr marL="285750" indent="-285750" algn="l" defTabSz="914400" rtl="0" eaLnBrk="0" fontAlgn="base" latinLnBrk="0" hangingPunct="0">
        <a:spcBef>
          <a:spcPts val="1313"/>
        </a:spcBef>
        <a:spcAft>
          <a:spcPct val="0"/>
        </a:spcAft>
        <a:buFont typeface="Wingdings" panose="05000000000000000000" pitchFamily="2" charset="2"/>
        <a:buChar char="§"/>
        <a:defRPr lang="de-DE" sz="1600" kern="1200" dirty="0" smtClean="0">
          <a:solidFill>
            <a:srgbClr val="2F4E61"/>
          </a:solidFill>
          <a:latin typeface="+mn-lt"/>
          <a:ea typeface="+mn-ea"/>
          <a:cs typeface="+mn-cs"/>
          <a:sym typeface="Arial" pitchFamily="34" charset="0"/>
        </a:defRPr>
      </a:lvl2pPr>
      <a:lvl3pPr marL="577537" indent="-285750" algn="l" defTabSz="914400" rtl="0" eaLnBrk="0" fontAlgn="base" latinLnBrk="0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lang="de-DE" sz="1600" kern="1200" dirty="0" smtClean="0">
          <a:solidFill>
            <a:srgbClr val="2F4E61"/>
          </a:solidFill>
          <a:latin typeface="+mn-lt"/>
          <a:ea typeface="+mn-ea"/>
          <a:cs typeface="+mn-cs"/>
          <a:sym typeface="Arial" pitchFamily="34" charset="0"/>
        </a:defRPr>
      </a:lvl3pPr>
      <a:lvl4pPr marL="792000" indent="-284400" algn="l" defTabSz="914400" rtl="0" eaLnBrk="0" fontAlgn="base" latinLnBrk="0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lang="de-DE" sz="1600" kern="1200" dirty="0" smtClean="0">
          <a:solidFill>
            <a:srgbClr val="2F4E61"/>
          </a:solidFill>
          <a:latin typeface="+mn-lt"/>
          <a:ea typeface="+mn-ea"/>
          <a:cs typeface="+mn-cs"/>
          <a:sym typeface="Arial" pitchFamily="34" charset="0"/>
        </a:defRPr>
      </a:lvl4pPr>
      <a:lvl5pPr marL="1116000" indent="-284400" algn="l" defTabSz="914400" rtl="0" eaLnBrk="0" fontAlgn="base" latinLnBrk="0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lang="de-DE" sz="1600" kern="1200" dirty="0">
          <a:solidFill>
            <a:srgbClr val="2F4E61"/>
          </a:solidFill>
          <a:latin typeface="+mn-lt"/>
          <a:ea typeface="+mn-ea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Aktuelle wohnungspolitische Diskussionen</a:t>
            </a:r>
            <a:br>
              <a:rPr lang="de-DE" dirty="0" smtClean="0"/>
            </a:br>
            <a:r>
              <a:rPr lang="de-DE" dirty="0" smtClean="0"/>
              <a:t>in Bayern und Deutschland</a:t>
            </a:r>
            <a:endParaRPr lang="de-DE" dirty="0"/>
          </a:p>
        </p:txBody>
      </p:sp>
      <p:sp>
        <p:nvSpPr>
          <p:cNvPr id="10" name="Untertitel 9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Hans Maier, WP/StB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pic>
        <p:nvPicPr>
          <p:cNvPr id="1027" name="Picture 3" descr="C:\Users\tjerk.wehland\Desktop\Präsentation akt. wohnungspolitische_Disk\Flagge_Deutschl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136">
            <a:off x="6320840" y="1886777"/>
            <a:ext cx="1082078" cy="64924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jerk.wehland\Desktop\Präsentation akt. wohnungspolitische_Disk\Flagge_Bayer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48">
            <a:off x="7507343" y="1877384"/>
            <a:ext cx="1082079" cy="64924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748464" y="1482338"/>
            <a:ext cx="292388" cy="1737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700" dirty="0" smtClean="0"/>
              <a:t>Bildquellen: </a:t>
            </a:r>
            <a:r>
              <a:rPr lang="de-DE" sz="700" dirty="0" err="1" smtClean="0"/>
              <a:t>WikiCommons</a:t>
            </a:r>
            <a:r>
              <a:rPr lang="de-DE" sz="700" dirty="0" smtClean="0"/>
              <a:t>, </a:t>
            </a:r>
            <a:r>
              <a:rPr lang="de-DE" sz="700" dirty="0" err="1" smtClean="0"/>
              <a:t>Colourbox</a:t>
            </a:r>
            <a:endParaRPr lang="de-DE" sz="7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6444208" y="2715766"/>
            <a:ext cx="2048864" cy="720080"/>
            <a:chOff x="6444208" y="2715766"/>
            <a:chExt cx="2048864" cy="720080"/>
          </a:xfrm>
        </p:grpSpPr>
        <p:pic>
          <p:nvPicPr>
            <p:cNvPr id="2" name="Picture 2" descr="C:\Users\tjerk.wehland\Desktop\Präsentation akt. wohnungspolitische_Disk\800px_COLOURBOX4728318.jp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2720026"/>
              <a:ext cx="2048864" cy="715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bgerundete rechteckige Legende 3"/>
            <p:cNvSpPr/>
            <p:nvPr/>
          </p:nvSpPr>
          <p:spPr>
            <a:xfrm>
              <a:off x="7740352" y="2715766"/>
              <a:ext cx="360040" cy="144016"/>
            </a:xfrm>
            <a:prstGeom prst="wedgeRoundRectCallout">
              <a:avLst>
                <a:gd name="adj1" fmla="val 8268"/>
                <a:gd name="adj2" fmla="val 108797"/>
                <a:gd name="adj3" fmla="val 16667"/>
              </a:avLst>
            </a:prstGeom>
            <a:noFill/>
            <a:ln w="9525">
              <a:solidFill>
                <a:schemeClr val="accent5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n>
                  <a:solidFill>
                    <a:srgbClr val="3D5D72"/>
                  </a:solidFill>
                </a:ln>
              </a:endParaRPr>
            </a:p>
          </p:txBody>
        </p:sp>
        <p:sp>
          <p:nvSpPr>
            <p:cNvPr id="14" name="Abgerundete rechteckige Legende 13"/>
            <p:cNvSpPr/>
            <p:nvPr/>
          </p:nvSpPr>
          <p:spPr>
            <a:xfrm>
              <a:off x="6732240" y="2715766"/>
              <a:ext cx="360040" cy="144016"/>
            </a:xfrm>
            <a:prstGeom prst="wedgeRoundRectCallout">
              <a:avLst>
                <a:gd name="adj1" fmla="val 47951"/>
                <a:gd name="adj2" fmla="val 108797"/>
                <a:gd name="adj3" fmla="val 16667"/>
              </a:avLst>
            </a:prstGeom>
            <a:noFill/>
            <a:ln w="9525">
              <a:solidFill>
                <a:schemeClr val="accent5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n>
                  <a:solidFill>
                    <a:srgbClr val="3D5D72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4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Charta der sozialorientieren </a:t>
            </a:r>
            <a:r>
              <a:rPr lang="de-DE" dirty="0" smtClean="0"/>
              <a:t>Münchner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Wohnungsunternehmen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3D5D72"/>
                </a:solidFill>
              </a:rPr>
              <a:t>Derzeit von 24 Münchner Wohnungsunternehmen unterzeichnet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3D5D72"/>
                </a:solidFill>
              </a:rPr>
              <a:t>Übergabe an OB Reiter im November bei Pressetermin im Rathaus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3D5D72"/>
                </a:solidFill>
              </a:rPr>
              <a:t>Inhalte:</a:t>
            </a:r>
          </a:p>
          <a:p>
            <a:pPr lvl="2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 Darstellung des Geschäftsmodells und Selbstverständnis</a:t>
            </a:r>
            <a:br>
              <a:rPr lang="de-DE" dirty="0" smtClean="0"/>
            </a:br>
            <a:r>
              <a:rPr lang="de-DE" dirty="0" smtClean="0"/>
              <a:t> der sozialorientierten Wohnungsunternehmen</a:t>
            </a:r>
          </a:p>
          <a:p>
            <a:pPr lvl="2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/>
              <a:t> </a:t>
            </a:r>
            <a:r>
              <a:rPr lang="de-DE" dirty="0" smtClean="0"/>
              <a:t>Geschäftspolitik</a:t>
            </a:r>
          </a:p>
          <a:p>
            <a:pPr lvl="2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/>
              <a:t> </a:t>
            </a:r>
            <a:r>
              <a:rPr lang="de-DE" dirty="0" smtClean="0"/>
              <a:t>Fairer Umgang mit Mietern / faire Mietenpolitik</a:t>
            </a:r>
          </a:p>
          <a:p>
            <a:pPr lvl="2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/>
              <a:t> </a:t>
            </a:r>
            <a:r>
              <a:rPr lang="de-DE" dirty="0" smtClean="0"/>
              <a:t>Gemeinsamer Einsatz für mehr Wohnungsbau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6" name="Picture 2" descr="C:\Users\tjerk.wehland\Desktop\Präsentation akt. wohnungspolitische_Disk\Charta.pn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4" b="3573"/>
          <a:stretch/>
        </p:blipFill>
        <p:spPr bwMode="auto">
          <a:xfrm>
            <a:off x="6588224" y="2427734"/>
            <a:ext cx="2231926" cy="2158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956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Imagekampagne der Wohnungswirtschaft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3D5D72"/>
                </a:solidFill>
              </a:rPr>
              <a:t>Verbände sammeln Themen und relevante Zielgruppen bei Mitgliedern</a:t>
            </a:r>
            <a:br>
              <a:rPr lang="de-DE" dirty="0" smtClean="0">
                <a:solidFill>
                  <a:srgbClr val="3D5D72"/>
                </a:solidFill>
              </a:rPr>
            </a:br>
            <a:endParaRPr lang="de-DE" dirty="0" smtClean="0">
              <a:solidFill>
                <a:srgbClr val="3D5D72"/>
              </a:solidFill>
            </a:endParaRPr>
          </a:p>
          <a:p>
            <a:pPr lvl="2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/>
              <a:t> </a:t>
            </a:r>
            <a:r>
              <a:rPr lang="de-DE" dirty="0" smtClean="0"/>
              <a:t>Was ist regionale „spielbar“? Nicht nur auf Ebene der Landespolitik!</a:t>
            </a:r>
          </a:p>
          <a:p>
            <a:pPr lvl="2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/>
              <a:t> </a:t>
            </a:r>
            <a:r>
              <a:rPr lang="de-DE" dirty="0" smtClean="0"/>
              <a:t>Wer soll insbesondere angesprochen werden? Mieter, Politik,</a:t>
            </a:r>
            <a:br>
              <a:rPr lang="de-DE" dirty="0" smtClean="0"/>
            </a:br>
            <a:r>
              <a:rPr lang="de-DE" dirty="0" smtClean="0"/>
              <a:t> Unternehmen, weitere Stakeholder?</a:t>
            </a:r>
          </a:p>
          <a:p>
            <a:pPr lvl="2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/>
              <a:t> </a:t>
            </a:r>
            <a:r>
              <a:rPr lang="de-DE" dirty="0" err="1" smtClean="0"/>
              <a:t>Targeting</a:t>
            </a:r>
            <a:r>
              <a:rPr lang="de-DE" dirty="0" smtClean="0"/>
              <a:t> der Zielgruppen über Geo-Mapping</a:t>
            </a:r>
          </a:p>
          <a:p>
            <a:pPr lvl="1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Kampagne wird von der Agentur C3 koordiniert und umgesetzt</a:t>
            </a:r>
          </a:p>
          <a:p>
            <a:pPr lvl="1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Wird </a:t>
            </a:r>
            <a:r>
              <a:rPr lang="de-DE" dirty="0" smtClean="0"/>
              <a:t>Anfang 2020 ausgerollt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8194" name="Picture 2" descr="C:\Users\tjerk.wehland\Desktop\Präsentation akt. wohnungspolitische_Disk\Unbenan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376" y="2092994"/>
            <a:ext cx="1843088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t>12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4555306" y="3023116"/>
            <a:ext cx="41211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6EBD48"/>
                </a:solidFill>
              </a:rPr>
              <a:t>Kontakt</a:t>
            </a:r>
          </a:p>
          <a:p>
            <a:r>
              <a:rPr lang="de-DE" sz="1400" dirty="0" smtClean="0"/>
              <a:t>Hans Maier	</a:t>
            </a:r>
          </a:p>
          <a:p>
            <a:r>
              <a:rPr lang="de-DE" sz="1400" dirty="0" smtClean="0"/>
              <a:t>WP / StB, Verbandsdirektor des VdW Bayern</a:t>
            </a:r>
          </a:p>
          <a:p>
            <a:r>
              <a:rPr lang="de-DE" sz="1400" dirty="0" smtClean="0"/>
              <a:t>E-Mail: hans.maier@vdwbayern.de</a:t>
            </a:r>
          </a:p>
          <a:p>
            <a:r>
              <a:rPr lang="de-DE" sz="1400" dirty="0" smtClean="0"/>
              <a:t>Tel.: 089 / 29 00 20 -</a:t>
            </a:r>
            <a:r>
              <a:rPr lang="de-DE" sz="1400" baseline="0" dirty="0" smtClean="0"/>
              <a:t> 411</a:t>
            </a:r>
            <a:endParaRPr lang="de-DE" sz="1400" dirty="0" smtClean="0"/>
          </a:p>
        </p:txBody>
      </p:sp>
      <p:sp>
        <p:nvSpPr>
          <p:cNvPr id="5" name="Rechteck 4"/>
          <p:cNvSpPr/>
          <p:nvPr/>
        </p:nvSpPr>
        <p:spPr>
          <a:xfrm>
            <a:off x="467544" y="1419622"/>
            <a:ext cx="4841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 dirty="0" smtClean="0"/>
              <a:t>Vielen Dank für Ihre Aufmerksamkeit!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3815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Klimaschutzprogramm 2030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3D5D72"/>
                </a:solidFill>
              </a:rPr>
              <a:t>Ab 2021 </a:t>
            </a:r>
            <a:r>
              <a:rPr lang="de-DE" dirty="0" smtClean="0">
                <a:solidFill>
                  <a:srgbClr val="3D5D72"/>
                </a:solidFill>
              </a:rPr>
              <a:t>Ausdehnung der CO</a:t>
            </a:r>
            <a:r>
              <a:rPr lang="de-DE" baseline="-25000" dirty="0" smtClean="0">
                <a:solidFill>
                  <a:srgbClr val="3D5D72"/>
                </a:solidFill>
              </a:rPr>
              <a:t>2</a:t>
            </a:r>
            <a:r>
              <a:rPr lang="de-DE" dirty="0" smtClean="0">
                <a:solidFill>
                  <a:srgbClr val="3D5D72"/>
                </a:solidFill>
              </a:rPr>
              <a:t>-Bepreisung auf Verkehr, Wärme und Gebäude</a:t>
            </a:r>
          </a:p>
          <a:p>
            <a:pPr marL="182250" lvl="2" indent="-57150">
              <a:buNone/>
            </a:pPr>
            <a:r>
              <a:rPr lang="de-DE" sz="1400" dirty="0" smtClean="0">
                <a:solidFill>
                  <a:srgbClr val="3D5D72"/>
                </a:solidFill>
              </a:rPr>
              <a:t>Preis: 10€/t. (2021) – schrittweiser Anstieg auf 35€/t. (2025) – ab 2026 Preisbildung am Markt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3D5D72"/>
                </a:solidFill>
              </a:rPr>
              <a:t>Angestrebt: Senkung der CO</a:t>
            </a:r>
            <a:r>
              <a:rPr lang="de-DE" sz="1600" baseline="-25000" dirty="0" smtClean="0">
                <a:solidFill>
                  <a:srgbClr val="3D5D72"/>
                </a:solidFill>
              </a:rPr>
              <a:t>2</a:t>
            </a:r>
            <a:r>
              <a:rPr lang="de-DE" sz="1600" dirty="0" smtClean="0">
                <a:solidFill>
                  <a:srgbClr val="3D5D72"/>
                </a:solidFill>
              </a:rPr>
              <a:t>-Emissionen bei im Bereich Bauen / Wohnen </a:t>
            </a:r>
            <a:br>
              <a:rPr lang="de-DE" sz="1600" dirty="0" smtClean="0">
                <a:solidFill>
                  <a:srgbClr val="3D5D72"/>
                </a:solidFill>
              </a:rPr>
            </a:br>
            <a:r>
              <a:rPr lang="de-DE" sz="1600" dirty="0" smtClean="0">
                <a:solidFill>
                  <a:srgbClr val="3D5D72"/>
                </a:solidFill>
              </a:rPr>
              <a:t>um 40% auf 72 Mio. Tonnen bis 2030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3D5D72"/>
                </a:solidFill>
              </a:rPr>
              <a:t>Ausbau der Förderung bei energetischer Sanierung ab 2020</a:t>
            </a:r>
          </a:p>
          <a:p>
            <a:pPr lvl="2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rgbClr val="3D5D72"/>
                </a:solidFill>
              </a:rPr>
              <a:t>Steuervergünstigungen für alle Gebäudebesitzer ohne Einkommensklassen</a:t>
            </a:r>
          </a:p>
          <a:p>
            <a:pPr lvl="2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rgbClr val="3D5D72"/>
                </a:solidFill>
              </a:rPr>
              <a:t>Pauschale Anhebung der KfW-Fördersätze um 10%</a:t>
            </a:r>
          </a:p>
          <a:p>
            <a:pPr lvl="1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3D5D72"/>
                </a:solidFill>
              </a:rPr>
              <a:t>Überschüssige Einnahmen werden reinvestiert</a:t>
            </a:r>
            <a:endParaRPr lang="de-DE" baseline="-250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2</a:t>
            </a:fld>
            <a:endParaRPr lang="de-DE" dirty="0"/>
          </a:p>
        </p:txBody>
      </p:sp>
      <p:graphicFrame>
        <p:nvGraphicFramePr>
          <p:cNvPr id="6" name="Bildplatzhalter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121576452"/>
              </p:ext>
            </p:extLst>
          </p:nvPr>
        </p:nvGraphicFramePr>
        <p:xfrm>
          <a:off x="6227763" y="2571750"/>
          <a:ext cx="2592387" cy="201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7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Grundsteuer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3D5D72"/>
                </a:solidFill>
              </a:rPr>
              <a:t>Drei Gesetzesvorhaben in einem:</a:t>
            </a:r>
          </a:p>
          <a:p>
            <a:pPr lvl="1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 Änderung des Grundgesetzes (§ 72, 105, 125b GG – am 18.10 beschlossen)</a:t>
            </a:r>
          </a:p>
          <a:p>
            <a:pPr lvl="2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sz="1200" dirty="0" smtClean="0"/>
              <a:t>Bund erhält uneingeschränkt Kompetenz zur Regelung der Grundsteuer</a:t>
            </a:r>
          </a:p>
          <a:p>
            <a:pPr lvl="2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sz="1200" dirty="0" smtClean="0"/>
              <a:t>Länder erhalten Möglichkeit für eigene Regelungen über Öffnungsklausel</a:t>
            </a:r>
          </a:p>
          <a:p>
            <a:pPr lvl="1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 Reform der Grundsteuer (Zustimmung des Bundesrats am 7.11.)</a:t>
            </a:r>
          </a:p>
          <a:p>
            <a:pPr lvl="1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 smtClean="0"/>
              <a:t> Einführung einer Grundsteuer C (Einführung ab 2025)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3D5D72"/>
                </a:solidFill>
              </a:rPr>
              <a:t>Umlagefähigkeit der Grundsteuer auf Miete?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de-DE" sz="1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6" name="Picture 2" descr="C:\Users\tjerk.wehland\Desktop\Präsentation akt. wohnungspolitische_Disk\100610_igeld_pht48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r="7139"/>
          <a:stretch>
            <a:fillRect/>
          </a:stretch>
        </p:blipFill>
        <p:spPr bwMode="auto">
          <a:xfrm>
            <a:off x="6588224" y="2923941"/>
            <a:ext cx="2232248" cy="173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851612" y="2787774"/>
            <a:ext cx="292388" cy="1737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700" dirty="0" smtClean="0"/>
              <a:t>Bildquellen: </a:t>
            </a:r>
            <a:r>
              <a:rPr lang="de-DE" sz="700" dirty="0" err="1" smtClean="0"/>
              <a:t>Shutterstock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29189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Bayerischer Wohnungsgipfel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3D5D72"/>
                </a:solidFill>
              </a:rPr>
              <a:t>Staatsregierung will Gesetzesentwurf zur „Vereinfachung des Bauens und zur Beschleunigung und Digitalisierung der Genehmigungsverfahren“ einbringen</a:t>
            </a:r>
          </a:p>
          <a:p>
            <a:pPr lvl="1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sz="1400" dirty="0" smtClean="0"/>
              <a:t>Typengenehmigung, Vereinfachung Dachgeschossausbau, Reduzierung bautechnischer Normung</a:t>
            </a:r>
          </a:p>
          <a:p>
            <a:pPr lvl="1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sz="1400" dirty="0" smtClean="0"/>
              <a:t>Schnellere Mobilisierung von Bauland</a:t>
            </a:r>
          </a:p>
          <a:p>
            <a:pPr lvl="1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sz="1400" dirty="0" smtClean="0"/>
              <a:t>Städtebau soll ressourcen- und umweltschonend verlaufen </a:t>
            </a:r>
          </a:p>
          <a:p>
            <a:pPr lvl="1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sz="1400" dirty="0" smtClean="0"/>
              <a:t>Fortschreibung der Wohnraumförderung auf hohem Niveau</a:t>
            </a:r>
          </a:p>
          <a:p>
            <a:pPr lvl="1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sz="1400" dirty="0" smtClean="0"/>
              <a:t>Ausgleich zwischen Mieter- / Vermieterinteressen</a:t>
            </a:r>
            <a:br>
              <a:rPr lang="de-DE" sz="1400" dirty="0" smtClean="0"/>
            </a:br>
            <a:r>
              <a:rPr lang="de-DE" sz="1400" dirty="0" smtClean="0"/>
              <a:t>(„leichtere Ahndung überhöhter Mieten“)</a:t>
            </a:r>
          </a:p>
          <a:p>
            <a:pPr lvl="1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sz="1400" dirty="0" smtClean="0"/>
              <a:t>Steuerliche Anreize, insbes. bei ökologische wertvollen Maßnahmen</a:t>
            </a:r>
          </a:p>
          <a:p>
            <a:pPr lvl="1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sz="1400" dirty="0" smtClean="0"/>
              <a:t>Kostenreduzierung bei der Entsorgung von Bauabfällen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6372200" y="2571750"/>
            <a:ext cx="2376264" cy="1953804"/>
            <a:chOff x="6444208" y="1419623"/>
            <a:chExt cx="2376264" cy="1953804"/>
          </a:xfrm>
        </p:grpSpPr>
        <p:pic>
          <p:nvPicPr>
            <p:cNvPr id="10" name="Picture 2" descr="C:\Users\tjerk.wehland\Desktop\Präsentation akt. wohnungspolitische_Disk\Wohnbaugipfe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419623"/>
              <a:ext cx="2376264" cy="19538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1" name="Picture 2" descr="C:\Users\tjerk.wehland\Desktop\Präsentation akt. wohnungspolitische_Disk\Flagge_Bayer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300" y="2138527"/>
              <a:ext cx="1082079" cy="6492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34783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Expertenanhörung zur Novellierung der bayerischen</a:t>
            </a:r>
            <a:br>
              <a:rPr lang="de-DE" dirty="0" smtClean="0"/>
            </a:br>
            <a:r>
              <a:rPr lang="de-DE" dirty="0" smtClean="0"/>
              <a:t>Bauordnung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3D5D72"/>
                </a:solidFill>
              </a:rPr>
              <a:t>Anhörung „</a:t>
            </a:r>
            <a:r>
              <a:rPr lang="de-DE" dirty="0">
                <a:solidFill>
                  <a:srgbClr val="3D5D72"/>
                </a:solidFill>
              </a:rPr>
              <a:t>Novellierung und Entschlackung der Bayerischen </a:t>
            </a:r>
            <a:r>
              <a:rPr lang="de-DE" dirty="0" smtClean="0">
                <a:solidFill>
                  <a:srgbClr val="3D5D72"/>
                </a:solidFill>
              </a:rPr>
              <a:t>Bauordnung“ vor dem Bauausschuss des Landtages (Vorsitz Sebastian Körber) am 22.10.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3D5D72"/>
                </a:solidFill>
              </a:rPr>
              <a:t>Positionen des VdW Bayern u.a.:</a:t>
            </a:r>
          </a:p>
          <a:p>
            <a:pPr marL="410850" lvl="2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 </a:t>
            </a:r>
            <a:r>
              <a:rPr lang="de-DE" dirty="0" smtClean="0">
                <a:solidFill>
                  <a:srgbClr val="3D5D72"/>
                </a:solidFill>
              </a:rPr>
              <a:t>Reduzierung der Abstandsflächen</a:t>
            </a:r>
          </a:p>
          <a:p>
            <a:pPr marL="410850" lvl="2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3D5D72"/>
                </a:solidFill>
              </a:rPr>
              <a:t> Änderungen beim Stellplatzschlüssel im geförderten</a:t>
            </a:r>
            <a:br>
              <a:rPr lang="de-DE" dirty="0" smtClean="0">
                <a:solidFill>
                  <a:srgbClr val="3D5D72"/>
                </a:solidFill>
              </a:rPr>
            </a:br>
            <a:r>
              <a:rPr lang="de-DE" dirty="0" smtClean="0">
                <a:solidFill>
                  <a:srgbClr val="3D5D72"/>
                </a:solidFill>
              </a:rPr>
              <a:t> Wohnungsbau</a:t>
            </a:r>
          </a:p>
          <a:p>
            <a:pPr marL="410850" lvl="2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 </a:t>
            </a:r>
            <a:r>
              <a:rPr lang="de-DE" dirty="0" smtClean="0">
                <a:solidFill>
                  <a:srgbClr val="3D5D72"/>
                </a:solidFill>
              </a:rPr>
              <a:t>Reduzierte Anforderungen an Barrierefreiheit</a:t>
            </a:r>
          </a:p>
          <a:p>
            <a:pPr marL="410850" lvl="2">
              <a:buClr>
                <a:srgbClr val="6EBD48"/>
              </a:buCl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3D5D72"/>
                </a:solidFill>
              </a:rPr>
              <a:t> </a:t>
            </a:r>
            <a:r>
              <a:rPr lang="de-DE" dirty="0" smtClean="0">
                <a:solidFill>
                  <a:srgbClr val="3D5D72"/>
                </a:solidFill>
              </a:rPr>
              <a:t>Vereinfachung der Vorgaben bei Brand- und Lärmschutz</a:t>
            </a:r>
            <a:br>
              <a:rPr lang="de-DE" dirty="0" smtClean="0">
                <a:solidFill>
                  <a:srgbClr val="3D5D72"/>
                </a:solidFill>
              </a:rPr>
            </a:br>
            <a:r>
              <a:rPr lang="de-DE" dirty="0" smtClean="0">
                <a:solidFill>
                  <a:srgbClr val="3D5D72"/>
                </a:solidFill>
              </a:rPr>
              <a:t> sowie der Wohnraumlüftung</a:t>
            </a:r>
          </a:p>
          <a:p>
            <a:pPr marL="234637" lvl="2" indent="0">
              <a:buClr>
                <a:srgbClr val="6EBD48"/>
              </a:buClr>
              <a:buNone/>
            </a:pPr>
            <a:endParaRPr lang="de-DE" dirty="0">
              <a:solidFill>
                <a:srgbClr val="3D5D7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9219" name="Picture 3" descr="C:\Users\tjerk.wehland\Desktop\Präsentation akt. wohnungspolitische_Disk\Mikrophon_600x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t="-378" r="14698" b="37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851612" y="2859782"/>
            <a:ext cx="292388" cy="1737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700" dirty="0" smtClean="0"/>
              <a:t>Bildquellen: mtk.org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29037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tjerk.wehland\Desktop\demonstration-steigende-mie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99" y="1275606"/>
            <a:ext cx="282167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jerk.wehland\Desktop\Gewerkschaften-und-Mieterbund-unterstuetzen-Enteignungen_big_teaser_articl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32" y="2670516"/>
            <a:ext cx="3700414" cy="18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Volksbegehren in der Wohnungspolitik</a:t>
            </a:r>
            <a:br>
              <a:rPr lang="de-DE" dirty="0" smtClean="0"/>
            </a:br>
            <a:r>
              <a:rPr lang="de-DE" dirty="0" smtClean="0"/>
              <a:t>Bayerns und Deutschlands</a:t>
            </a:r>
            <a:endParaRPr lang="de-DE" dirty="0"/>
          </a:p>
        </p:txBody>
      </p:sp>
      <p:pic>
        <p:nvPicPr>
          <p:cNvPr id="1027" name="Picture 3" descr="C:\Users\tjerk.wehland\Desktop\Walpurgsinacht-Wedd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7754"/>
          <a:stretch/>
        </p:blipFill>
        <p:spPr bwMode="auto">
          <a:xfrm>
            <a:off x="3645584" y="1275606"/>
            <a:ext cx="2880000" cy="139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jerk.wehland\Desktop\PHOTO-2019-05-03-11-36-5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8" r="22052" b="12260"/>
          <a:stretch/>
        </p:blipFill>
        <p:spPr bwMode="auto">
          <a:xfrm>
            <a:off x="6129797" y="1263731"/>
            <a:ext cx="2346532" cy="32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jerk.wehland\Desktop\Unbenan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31" y="2643758"/>
            <a:ext cx="1228213" cy="191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jerk.wehland\Desktop\V4_Mietenplakat-Freigabe_indd_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"/>
          <a:stretch/>
        </p:blipFill>
        <p:spPr bwMode="auto">
          <a:xfrm>
            <a:off x="1056999" y="2643757"/>
            <a:ext cx="1408433" cy="188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71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Volksbegehren „Uns </a:t>
            </a:r>
            <a:r>
              <a:rPr lang="de-DE" dirty="0" err="1"/>
              <a:t>glangt‘s</a:t>
            </a:r>
            <a:r>
              <a:rPr lang="de-DE" dirty="0"/>
              <a:t> – Mietenstopp in Bayern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/>
              <a:t>Der Gesetzentwurf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1400" b="1" dirty="0" smtClean="0">
                <a:solidFill>
                  <a:srgbClr val="3D5D72"/>
                </a:solidFill>
              </a:rPr>
              <a:t>Regelungen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rgbClr val="3D5D72"/>
                </a:solidFill>
              </a:rPr>
              <a:t>Erhöhung der Miete im laufenden Mietverhältnis nur noch bis 80% </a:t>
            </a:r>
            <a:br>
              <a:rPr lang="de-DE" sz="1400" dirty="0" smtClean="0">
                <a:solidFill>
                  <a:srgbClr val="3D5D72"/>
                </a:solidFill>
              </a:rPr>
            </a:br>
            <a:r>
              <a:rPr lang="de-DE" sz="1400" dirty="0" smtClean="0">
                <a:solidFill>
                  <a:srgbClr val="3D5D72"/>
                </a:solidFill>
              </a:rPr>
              <a:t>der ortsüblichen Vergleichsmiete (gilt auch für Staffel-/Indexmieten)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rgbClr val="3D5D72"/>
                </a:solidFill>
              </a:rPr>
              <a:t>Bei Neuvermietung nur Mietforderungen bis zur ortsüblichen Vergleichsmiete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rgbClr val="3D5D72"/>
                </a:solidFill>
              </a:rPr>
              <a:t>Geldbußen bis 500.000€ bei leichtfertiger/vorsätzlicher Zuwiderhandlung</a:t>
            </a:r>
          </a:p>
          <a:p>
            <a:pPr marL="0" indent="0">
              <a:buNone/>
            </a:pPr>
            <a:r>
              <a:rPr lang="de-DE" sz="1400" b="1" dirty="0">
                <a:solidFill>
                  <a:srgbClr val="3D5D72"/>
                </a:solidFill>
              </a:rPr>
              <a:t>Anwendungsbereich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3D5D72"/>
                </a:solidFill>
              </a:rPr>
              <a:t>Gebiete mit „angespannten Wohnungsmärkten“ laut Mieterschutzverordnung </a:t>
            </a:r>
            <a:br>
              <a:rPr lang="de-DE" sz="1400" dirty="0">
                <a:solidFill>
                  <a:srgbClr val="3D5D72"/>
                </a:solidFill>
              </a:rPr>
            </a:br>
            <a:r>
              <a:rPr lang="de-DE" sz="1400" dirty="0">
                <a:solidFill>
                  <a:srgbClr val="3D5D72"/>
                </a:solidFill>
              </a:rPr>
              <a:t>vom 07.08.2019 (162 Gemeinden, s. Abbildung nächste Folie</a:t>
            </a:r>
            <a:r>
              <a:rPr lang="de-DE" sz="1400" dirty="0" smtClean="0">
                <a:solidFill>
                  <a:srgbClr val="3D5D72"/>
                </a:solidFill>
              </a:rPr>
              <a:t>)</a:t>
            </a:r>
            <a:endParaRPr lang="de-DE" sz="1400" b="1" dirty="0" smtClean="0">
              <a:solidFill>
                <a:srgbClr val="3D5D72"/>
              </a:solidFill>
            </a:endParaRPr>
          </a:p>
          <a:p>
            <a:pPr marL="0" indent="0">
              <a:buNone/>
            </a:pPr>
            <a:r>
              <a:rPr lang="de-DE" sz="1400" b="1" dirty="0" smtClean="0">
                <a:solidFill>
                  <a:srgbClr val="3D5D72"/>
                </a:solidFill>
              </a:rPr>
              <a:t>Ausnahmen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rgbClr val="3D5D72"/>
                </a:solidFill>
              </a:rPr>
              <a:t>Sozialer Wohnungsbau (1. Förderweg) weiter nach Kostenmietsystem </a:t>
            </a:r>
            <a:br>
              <a:rPr lang="de-DE" sz="1400" dirty="0" smtClean="0">
                <a:solidFill>
                  <a:srgbClr val="3D5D72"/>
                </a:solidFill>
              </a:rPr>
            </a:br>
            <a:r>
              <a:rPr lang="de-DE" sz="1400" dirty="0" smtClean="0">
                <a:solidFill>
                  <a:srgbClr val="3D5D72"/>
                </a:solidFill>
              </a:rPr>
              <a:t>(EoF-Wohnungen fallen unter das Gesetz),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rgbClr val="3D5D72"/>
                </a:solidFill>
              </a:rPr>
              <a:t>Mieterhöhungen bei Genossenschaften die Grundstücke kaufen müssen nach </a:t>
            </a:r>
            <a:br>
              <a:rPr lang="de-DE" sz="1400" dirty="0" smtClean="0">
                <a:solidFill>
                  <a:srgbClr val="3D5D72"/>
                </a:solidFill>
              </a:rPr>
            </a:br>
            <a:r>
              <a:rPr lang="de-DE" sz="1400" dirty="0" smtClean="0">
                <a:solidFill>
                  <a:srgbClr val="3D5D72"/>
                </a:solidFill>
              </a:rPr>
              <a:t>Beschluss</a:t>
            </a:r>
            <a:r>
              <a:rPr lang="de-DE" sz="1400" dirty="0">
                <a:solidFill>
                  <a:srgbClr val="3D5D72"/>
                </a:solidFill>
              </a:rPr>
              <a:t> </a:t>
            </a:r>
            <a:r>
              <a:rPr lang="de-DE" sz="1400" dirty="0" smtClean="0">
                <a:solidFill>
                  <a:srgbClr val="3D5D72"/>
                </a:solidFill>
              </a:rPr>
              <a:t>der Generalversammlung zulässig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rgbClr val="3D5D72"/>
                </a:solidFill>
              </a:rPr>
              <a:t>Neubauten (Erstvermietung ab 01.01.2017) sind ausgenommen</a:t>
            </a:r>
          </a:p>
          <a:p>
            <a:pPr marL="0" indent="0">
              <a:buNone/>
            </a:pPr>
            <a:r>
              <a:rPr lang="de-DE" sz="1400" b="1" dirty="0" smtClean="0">
                <a:solidFill>
                  <a:srgbClr val="3D5D72"/>
                </a:solidFill>
              </a:rPr>
              <a:t>Gültigkeit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rgbClr val="3D5D72"/>
                </a:solidFill>
              </a:rPr>
              <a:t>Gesetz soll 6 Jahre nach Inkrafttreten automatisch auslaufen</a:t>
            </a:r>
          </a:p>
          <a:p>
            <a:pPr marL="0" indent="0">
              <a:buNone/>
            </a:pPr>
            <a:endParaRPr lang="de-DE" sz="1400" dirty="0" smtClean="0">
              <a:solidFill>
                <a:srgbClr val="3D5D7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 smtClean="0">
              <a:solidFill>
                <a:srgbClr val="3D5D7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6676512" y="1131590"/>
            <a:ext cx="2215968" cy="3600400"/>
            <a:chOff x="6444208" y="1131590"/>
            <a:chExt cx="2215968" cy="3600400"/>
          </a:xfrm>
        </p:grpSpPr>
        <p:pic>
          <p:nvPicPr>
            <p:cNvPr id="6" name="Picture 2" descr="C:\Users\tjerk.wehland\Desktop\Präsentation akt. wohnungspolitische_Disk\Mietenstopp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70"/>
            <a:stretch/>
          </p:blipFill>
          <p:spPr bwMode="auto">
            <a:xfrm>
              <a:off x="6444208" y="2931790"/>
              <a:ext cx="2215968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tjerk.wehland\Desktop\Präsentation akt. wohnungspolitische_Disk\Mietenstopp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131590"/>
              <a:ext cx="2215968" cy="1831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1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Volksbegehren „Uns </a:t>
            </a:r>
            <a:r>
              <a:rPr lang="de-DE" dirty="0" err="1"/>
              <a:t>glangt‘s</a:t>
            </a:r>
            <a:r>
              <a:rPr lang="de-DE" dirty="0"/>
              <a:t> – Mietenstopp in Bayern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/>
              <a:t>Das Anwendungsgebiet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3D5D72"/>
                </a:solidFill>
              </a:rPr>
              <a:t>Farblich markierte Gemeinden definiert als</a:t>
            </a:r>
            <a:br>
              <a:rPr lang="de-DE" sz="1600" dirty="0" smtClean="0">
                <a:solidFill>
                  <a:srgbClr val="3D5D72"/>
                </a:solidFill>
              </a:rPr>
            </a:br>
            <a:r>
              <a:rPr lang="de-DE" sz="1600" dirty="0" smtClean="0">
                <a:solidFill>
                  <a:srgbClr val="3D5D72"/>
                </a:solidFill>
              </a:rPr>
              <a:t>„angespannte Wohnungsmärkte“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3D5D72"/>
                </a:solidFill>
              </a:rPr>
              <a:t>162 Kommunen, ca. 8% aller Gemeinden im </a:t>
            </a:r>
            <a:br>
              <a:rPr lang="de-DE" sz="1600" dirty="0" smtClean="0">
                <a:solidFill>
                  <a:srgbClr val="3D5D72"/>
                </a:solidFill>
              </a:rPr>
            </a:br>
            <a:r>
              <a:rPr lang="de-DE" sz="1600" dirty="0" smtClean="0">
                <a:solidFill>
                  <a:srgbClr val="3D5D72"/>
                </a:solidFill>
              </a:rPr>
              <a:t>Freistaat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 smtClean="0">
                <a:solidFill>
                  <a:srgbClr val="3D5D72"/>
                </a:solidFill>
              </a:rPr>
              <a:t>Verteilung</a:t>
            </a:r>
            <a:endParaRPr lang="de-DE" sz="1600" dirty="0">
              <a:solidFill>
                <a:srgbClr val="3D5D7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026" name="Picture 2" descr="C:\Users\tjerk.wehland\Desktop\Präsentation akt. wohnungspolitische_Disk\angespannte Wohnungsmärk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09" y="1203598"/>
            <a:ext cx="3084547" cy="340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93940"/>
              </p:ext>
            </p:extLst>
          </p:nvPr>
        </p:nvGraphicFramePr>
        <p:xfrm>
          <a:off x="611560" y="2905534"/>
          <a:ext cx="4788000" cy="170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68"/>
                <a:gridCol w="1483605"/>
                <a:gridCol w="1888227"/>
              </a:tblGrid>
              <a:tr h="211500">
                <a:tc>
                  <a:txBody>
                    <a:bodyPr/>
                    <a:lstStyle/>
                    <a:p>
                      <a:r>
                        <a:rPr lang="de-DE" sz="700" dirty="0" smtClean="0"/>
                        <a:t>Regierungsbezirk</a:t>
                      </a:r>
                      <a:endParaRPr lang="de-D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700" dirty="0" smtClean="0"/>
                        <a:t>Betroffene Kommunen</a:t>
                      </a:r>
                      <a:endParaRPr lang="de-D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700" dirty="0" smtClean="0"/>
                        <a:t>Anteil an allen Kommunen im RB</a:t>
                      </a:r>
                      <a:endParaRPr lang="de-DE" sz="700" dirty="0"/>
                    </a:p>
                  </a:txBody>
                  <a:tcPr/>
                </a:tc>
              </a:tr>
              <a:tr h="211500">
                <a:tc>
                  <a:txBody>
                    <a:bodyPr/>
                    <a:lstStyle/>
                    <a:p>
                      <a:r>
                        <a:rPr lang="de-DE" sz="800" b="1" dirty="0" smtClean="0"/>
                        <a:t>Oberbayern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 smtClean="0"/>
                        <a:t>121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 smtClean="0"/>
                        <a:t>24,2 %</a:t>
                      </a:r>
                      <a:endParaRPr lang="de-DE" sz="800" b="1" dirty="0"/>
                    </a:p>
                  </a:txBody>
                  <a:tcPr/>
                </a:tc>
              </a:tr>
              <a:tr h="211500">
                <a:tc>
                  <a:txBody>
                    <a:bodyPr/>
                    <a:lstStyle/>
                    <a:p>
                      <a:r>
                        <a:rPr lang="de-DE" sz="800" b="1" dirty="0" smtClean="0"/>
                        <a:t>Niederbayern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 smtClean="0"/>
                        <a:t>8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 smtClean="0"/>
                        <a:t>3,1 %</a:t>
                      </a:r>
                      <a:endParaRPr lang="de-DE" sz="800" b="1" dirty="0"/>
                    </a:p>
                  </a:txBody>
                  <a:tcPr/>
                </a:tc>
              </a:tr>
              <a:tr h="211500">
                <a:tc>
                  <a:txBody>
                    <a:bodyPr/>
                    <a:lstStyle/>
                    <a:p>
                      <a:r>
                        <a:rPr lang="de-DE" sz="800" b="1" dirty="0" smtClean="0"/>
                        <a:t>Oberpfalz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 smtClean="0"/>
                        <a:t>1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 smtClean="0"/>
                        <a:t>0,3 %</a:t>
                      </a:r>
                      <a:endParaRPr lang="de-DE" sz="800" b="1" dirty="0"/>
                    </a:p>
                  </a:txBody>
                  <a:tcPr/>
                </a:tc>
              </a:tr>
              <a:tr h="211500">
                <a:tc>
                  <a:txBody>
                    <a:bodyPr/>
                    <a:lstStyle/>
                    <a:p>
                      <a:r>
                        <a:rPr lang="de-DE" sz="800" b="1" dirty="0" smtClean="0"/>
                        <a:t>Oberfranken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 smtClean="0"/>
                        <a:t>3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 smtClean="0"/>
                        <a:t>1,4 %</a:t>
                      </a:r>
                      <a:endParaRPr lang="de-DE" sz="800" b="1" dirty="0"/>
                    </a:p>
                  </a:txBody>
                  <a:tcPr/>
                </a:tc>
              </a:tr>
              <a:tr h="211500">
                <a:tc>
                  <a:txBody>
                    <a:bodyPr/>
                    <a:lstStyle/>
                    <a:p>
                      <a:r>
                        <a:rPr lang="de-DE" sz="800" b="1" dirty="0" smtClean="0"/>
                        <a:t>Mittelfranken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 smtClean="0"/>
                        <a:t>9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 smtClean="0"/>
                        <a:t>4,2 %</a:t>
                      </a:r>
                      <a:endParaRPr lang="de-DE" sz="800" b="1" dirty="0"/>
                    </a:p>
                  </a:txBody>
                  <a:tcPr/>
                </a:tc>
              </a:tr>
              <a:tr h="211500">
                <a:tc>
                  <a:txBody>
                    <a:bodyPr/>
                    <a:lstStyle/>
                    <a:p>
                      <a:r>
                        <a:rPr lang="de-DE" sz="800" b="1" dirty="0" smtClean="0"/>
                        <a:t>Unterfranken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 smtClean="0"/>
                        <a:t>8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 smtClean="0"/>
                        <a:t>2,5 %</a:t>
                      </a:r>
                      <a:endParaRPr lang="de-DE" sz="800" b="1" dirty="0"/>
                    </a:p>
                  </a:txBody>
                  <a:tcPr/>
                </a:tc>
              </a:tr>
              <a:tr h="211500">
                <a:tc>
                  <a:txBody>
                    <a:bodyPr/>
                    <a:lstStyle/>
                    <a:p>
                      <a:r>
                        <a:rPr lang="de-DE" sz="800" b="1" dirty="0" smtClean="0"/>
                        <a:t>Schwaben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 smtClean="0"/>
                        <a:t>12</a:t>
                      </a:r>
                      <a:endParaRPr lang="de-DE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 smtClean="0"/>
                        <a:t>3,5 %</a:t>
                      </a:r>
                      <a:endParaRPr lang="de-DE" sz="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5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Volksbegehren </a:t>
            </a:r>
            <a:r>
              <a:rPr lang="de-DE" dirty="0" smtClean="0"/>
              <a:t>„Uns </a:t>
            </a:r>
            <a:r>
              <a:rPr lang="de-DE" dirty="0" err="1"/>
              <a:t>glangt‘s</a:t>
            </a:r>
            <a:r>
              <a:rPr lang="de-DE" dirty="0"/>
              <a:t> – Mietenstopp in Bayern</a:t>
            </a:r>
            <a:r>
              <a:rPr lang="de-DE" dirty="0" smtClean="0"/>
              <a:t>“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Der Zeithorizont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A161-0D27-478D-AAEB-D0BFEC36F99A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210087102"/>
              </p:ext>
            </p:extLst>
          </p:nvPr>
        </p:nvGraphicFramePr>
        <p:xfrm>
          <a:off x="395536" y="1059582"/>
          <a:ext cx="820891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8820472" y="3038316"/>
            <a:ext cx="292388" cy="1737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700" dirty="0" smtClean="0"/>
              <a:t>Bildquellen: Bündnis </a:t>
            </a:r>
            <a:r>
              <a:rPr lang="de-DE" sz="700" dirty="0" err="1" smtClean="0"/>
              <a:t>MietenStopp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750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dW Bayern weiß">
  <a:themeElements>
    <a:clrScheme name="VdWBayern">
      <a:dk1>
        <a:srgbClr val="3D5D72"/>
      </a:dk1>
      <a:lt1>
        <a:srgbClr val="FFFFFF"/>
      </a:lt1>
      <a:dk2>
        <a:srgbClr val="2F4757"/>
      </a:dk2>
      <a:lt2>
        <a:srgbClr val="F6F7F8"/>
      </a:lt2>
      <a:accent1>
        <a:srgbClr val="3D5D72"/>
      </a:accent1>
      <a:accent2>
        <a:srgbClr val="6EBD48"/>
      </a:accent2>
      <a:accent3>
        <a:srgbClr val="F69B38"/>
      </a:accent3>
      <a:accent4>
        <a:srgbClr val="DA5835"/>
      </a:accent4>
      <a:accent5>
        <a:srgbClr val="E4E6EA"/>
      </a:accent5>
      <a:accent6>
        <a:srgbClr val="7CA0B8"/>
      </a:accent6>
      <a:hlink>
        <a:srgbClr val="3D5D72"/>
      </a:hlink>
      <a:folHlink>
        <a:srgbClr val="3D5D72"/>
      </a:folHlink>
    </a:clrScheme>
    <a:fontScheme name="VdW Bay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dW Bay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dW Bay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VdW_Bayern_PowerPoint-Folienmaster</Template>
  <TotalTime>0</TotalTime>
  <Words>408</Words>
  <Application>Microsoft Office PowerPoint</Application>
  <PresentationFormat>Bildschirmpräsentation (16:9)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VdW Bayern weiß</vt:lpstr>
      <vt:lpstr>Aktuelle wohnungspolitische Diskussionen in Bayern und Deutschland</vt:lpstr>
      <vt:lpstr>Klimaschutzprogramm 2030</vt:lpstr>
      <vt:lpstr>Grundsteuer</vt:lpstr>
      <vt:lpstr>Bayerischer Wohnungsgipfel</vt:lpstr>
      <vt:lpstr>Expertenanhörung zur Novellierung der bayerischen Bauordnung</vt:lpstr>
      <vt:lpstr>Volksbegehren in der Wohnungspolitik Bayerns und Deutschlands</vt:lpstr>
      <vt:lpstr>Volksbegehren „Uns glangt‘s – Mietenstopp in Bayern“ Der Gesetzentwurf</vt:lpstr>
      <vt:lpstr>Volksbegehren „Uns glangt‘s – Mietenstopp in Bayern“ Das Anwendungsgebiet</vt:lpstr>
      <vt:lpstr>Volksbegehren „Uns glangt‘s – Mietenstopp in Bayern“ Der Zeithorizont</vt:lpstr>
      <vt:lpstr>Charta der sozialorientieren Münchner Wohnungsunternehmen</vt:lpstr>
      <vt:lpstr>Imagekampagne der Wohnungswirtschaft</vt:lpstr>
      <vt:lpstr>PowerPoint-Präsentation</vt:lpstr>
    </vt:vector>
  </TitlesOfParts>
  <Company>Bavaria Treu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 wohnungspolitische Diskussionen in Bayern und Deutschland</dc:title>
  <dc:creator>Wehland, Tjerk</dc:creator>
  <cp:lastModifiedBy>Maier, Hans</cp:lastModifiedBy>
  <cp:revision>40</cp:revision>
  <dcterms:created xsi:type="dcterms:W3CDTF">2019-10-25T09:36:50Z</dcterms:created>
  <dcterms:modified xsi:type="dcterms:W3CDTF">2019-11-25T07:55:55Z</dcterms:modified>
</cp:coreProperties>
</file>