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5">
  <p:sldMasterIdLst>
    <p:sldMasterId id="2147483648" r:id="rId1"/>
    <p:sldMasterId id="2147483659" r:id="rId2"/>
  </p:sldMasterIdLst>
  <p:notesMasterIdLst>
    <p:notesMasterId r:id="rId26"/>
  </p:notesMasterIdLst>
  <p:handoutMasterIdLst>
    <p:handoutMasterId r:id="rId27"/>
  </p:handoutMasterIdLst>
  <p:sldIdLst>
    <p:sldId id="256" r:id="rId3"/>
    <p:sldId id="1379" r:id="rId4"/>
    <p:sldId id="1380" r:id="rId5"/>
    <p:sldId id="1410" r:id="rId6"/>
    <p:sldId id="1406" r:id="rId7"/>
    <p:sldId id="1405" r:id="rId8"/>
    <p:sldId id="1408" r:id="rId9"/>
    <p:sldId id="1411" r:id="rId10"/>
    <p:sldId id="1412" r:id="rId11"/>
    <p:sldId id="1413" r:id="rId12"/>
    <p:sldId id="1414" r:id="rId13"/>
    <p:sldId id="1415" r:id="rId14"/>
    <p:sldId id="1419" r:id="rId15"/>
    <p:sldId id="1420" r:id="rId16"/>
    <p:sldId id="1386" r:id="rId17"/>
    <p:sldId id="1399" r:id="rId18"/>
    <p:sldId id="1421" r:id="rId19"/>
    <p:sldId id="1409" r:id="rId20"/>
    <p:sldId id="1393" r:id="rId21"/>
    <p:sldId id="1400" r:id="rId22"/>
    <p:sldId id="1407" r:id="rId23"/>
    <p:sldId id="1423" r:id="rId24"/>
    <p:sldId id="259" r:id="rId25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346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pos="521" userDrawn="1">
          <p15:clr>
            <a:srgbClr val="A4A3A4"/>
          </p15:clr>
        </p15:guide>
        <p15:guide id="5" pos="657">
          <p15:clr>
            <a:srgbClr val="A4A3A4"/>
          </p15:clr>
        </p15:guide>
        <p15:guide id="6" pos="884">
          <p15:clr>
            <a:srgbClr val="A4A3A4"/>
          </p15:clr>
        </p15:guide>
        <p15:guide id="7" pos="5476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D48"/>
    <a:srgbClr val="3D5D72"/>
    <a:srgbClr val="2F4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30" autoAdjust="0"/>
  </p:normalViewPr>
  <p:slideViewPr>
    <p:cSldViewPr>
      <p:cViewPr varScale="1">
        <p:scale>
          <a:sx n="140" d="100"/>
          <a:sy n="140" d="100"/>
        </p:scale>
        <p:origin x="138" y="402"/>
      </p:cViewPr>
      <p:guideLst>
        <p:guide orient="horz" pos="1620"/>
        <p:guide orient="horz" pos="2346"/>
        <p:guide orient="horz" pos="894"/>
        <p:guide pos="521"/>
        <p:guide pos="657"/>
        <p:guide pos="884"/>
        <p:guide pos="5476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357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244D9-36E5-49DD-9301-618D6B1CDEB4}" type="slidenum">
              <a:rPr lang="de-DE" smtClean="0">
                <a:latin typeface="Segoe UI" panose="020B0502040204020203" pitchFamily="34" charset="0"/>
                <a:cs typeface="Segoe UI" panose="020B0502040204020203" pitchFamily="34" charset="0"/>
              </a:rPr>
              <a:t>‹Nr.›</a:t>
            </a:fld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8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5DC926E-3A57-4E66-B8FA-81850A153AE3}" type="datetimeFigureOut">
              <a:rPr lang="de-DE" smtClean="0"/>
              <a:pPr/>
              <a:t>31.10.2024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5D8C32-3FE3-47FE-9EEB-A848D9731B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82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2059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en-US" altLang="de-DE" sz="2000" b="1" dirty="0">
                <a:solidFill>
                  <a:srgbClr val="3D5D72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  <a:sym typeface="Arial Bold" charset="0"/>
              </a:rPr>
              <a:t>Die Wohnungswirtschaft</a:t>
            </a:r>
          </a:p>
          <a:p>
            <a:pPr algn="l" eaLnBrk="1" hangingPunct="1">
              <a:defRPr/>
            </a:pPr>
            <a:r>
              <a:rPr lang="en-US" altLang="de-DE" sz="2000" b="1" dirty="0">
                <a:solidFill>
                  <a:srgbClr val="6EBD48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  <a:sym typeface="Arial Bold" charset="0"/>
              </a:rPr>
              <a:t>Bayern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419622"/>
            <a:ext cx="8229600" cy="136815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D5D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Vortragstitel eingeben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931790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Referent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19849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dirty="0" smtClean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Veranstaltung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507868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smtClean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dirty="0"/>
              <a:t>Ort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5886"/>
            <a:ext cx="8229600" cy="288000"/>
          </a:xfrm>
          <a:noFill/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457200" y="1059582"/>
            <a:ext cx="82296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654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bzw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Bitte Agenda oder Inhalt hier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 marL="342900" indent="-342900">
              <a:buClr>
                <a:srgbClr val="6EBD48"/>
              </a:buClr>
              <a:buFont typeface="+mj-lt"/>
              <a:buAutoNum type="arabicPeriod"/>
              <a:defRPr>
                <a:solidFill>
                  <a:srgbClr val="6EBD48"/>
                </a:solidFill>
              </a:defRPr>
            </a:lvl1pPr>
            <a:lvl3pPr marL="468000" indent="-176213">
              <a:defRPr/>
            </a:lvl3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1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mph" presetSubtype="2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00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3pPr marL="468000" indent="-176213"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16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mit Grafiken, Tabellen,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3pPr marL="468000" indent="-176213"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32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folie für d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Oberzeile, falls gewünscht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27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Grafik Bild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468000" indent="-176400">
              <a:defRPr sz="1600"/>
            </a:lvl3pPr>
            <a:lvl4pPr marL="792000" indent="-284400">
              <a:defRPr lang="de-DE" sz="1600" kern="1200" dirty="0" smtClean="0">
                <a:solidFill>
                  <a:srgbClr val="2F4E6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116000" indent="-284400">
              <a:defRPr lang="de-DE" sz="1600" kern="1200" dirty="0">
                <a:solidFill>
                  <a:srgbClr val="2F4E6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marL="792000" lvl="3" indent="-284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de-DE" dirty="0"/>
              <a:t>Vierte Ebene</a:t>
            </a:r>
          </a:p>
          <a:p>
            <a:pPr marL="1116000" lvl="4" indent="-284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</a:pPr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77350" indent="-285750"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3pPr>
            <a:lvl4pPr marL="792000" indent="-284400"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4pPr>
            <a:lvl5pPr marL="1116000" indent="-284400">
              <a:defRPr lang="de-DE" sz="1600" kern="1200" dirty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468000" lvl="2" indent="-176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marL="792000" lvl="3" indent="-284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de-DE" dirty="0"/>
              <a:t>Vierte Ebene</a:t>
            </a:r>
          </a:p>
          <a:p>
            <a:pPr marL="1116000" lvl="4" indent="-284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</a:pPr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31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und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74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bzw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Bitte Agenda oder Inhalt hier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 marL="342900" indent="-342900">
              <a:buClr>
                <a:srgbClr val="6EBD48"/>
              </a:buClr>
              <a:buFont typeface="+mj-lt"/>
              <a:buAutoNum type="arabicPeriod"/>
              <a:defRPr>
                <a:solidFill>
                  <a:srgbClr val="6EBD4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3pPr marL="468000" indent="-176213">
              <a:defRPr/>
            </a:lvl3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5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mph" presetSubtype="2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00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68000" indent="-176213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38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mit Grafiken, Tabellen,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3pPr marL="468000" indent="-176213"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08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folie für d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none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Oberzeile, falls gewünscht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50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Grafik Bild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68000" indent="-176400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92000" indent="-284400"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4pPr>
            <a:lvl5pPr marL="1116000" indent="-284400">
              <a:defRPr lang="de-DE" sz="1600" kern="1200" dirty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77350" indent="-285750"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3pPr>
            <a:lvl4pPr marL="792000" indent="-284400"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4pPr>
            <a:lvl5pPr marL="1116000" indent="-284400">
              <a:defRPr lang="de-DE" sz="1600" kern="1200" dirty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9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und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61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83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2059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de-DE" sz="2000" b="1" dirty="0">
                <a:solidFill>
                  <a:srgbClr val="3D5D72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  <a:sym typeface="Arial Bold" charset="0"/>
              </a:rPr>
              <a:t>Die Wohnungswirtschaft</a:t>
            </a:r>
          </a:p>
          <a:p>
            <a:pPr>
              <a:defRPr/>
            </a:pPr>
            <a:r>
              <a:rPr lang="en-US" altLang="de-DE" sz="2000" b="1" dirty="0">
                <a:solidFill>
                  <a:srgbClr val="6EBD48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  <a:sym typeface="Arial Bold" charset="0"/>
              </a:rPr>
              <a:t>Bayern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419622"/>
            <a:ext cx="8229600" cy="136815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D5D72"/>
                </a:solidFill>
              </a:defRPr>
            </a:lvl1pPr>
          </a:lstStyle>
          <a:p>
            <a:r>
              <a:rPr lang="de-DE" dirty="0"/>
              <a:t>Vortragstitel eingeben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931790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dirty="0"/>
            </a:lvl1pPr>
          </a:lstStyle>
          <a:p>
            <a:pPr lvl="0"/>
            <a:r>
              <a:rPr lang="de-DE" dirty="0"/>
              <a:t>Referent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19849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dirty="0" smtClean="0"/>
            </a:lvl1pPr>
          </a:lstStyle>
          <a:p>
            <a:pPr lvl="0"/>
            <a:r>
              <a:rPr lang="de-DE" dirty="0"/>
              <a:t>Veranstaltung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507868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dirty="0"/>
              <a:t>Ort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5886"/>
            <a:ext cx="8229600" cy="288000"/>
          </a:xfrm>
          <a:noFill/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457200" y="1059582"/>
            <a:ext cx="82296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7152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468000" lvl="2" indent="-176213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56720" y="4803998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ctr">
              <a:defRPr lang="de-DE" sz="800" dirty="0">
                <a:solidFill>
                  <a:srgbClr val="3D5D72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62464" y="4803998"/>
            <a:ext cx="486000" cy="273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tangle 4"/>
          <p:cNvSpPr>
            <a:spLocks/>
          </p:cNvSpPr>
          <p:nvPr userDrawn="1"/>
        </p:nvSpPr>
        <p:spPr bwMode="auto">
          <a:xfrm>
            <a:off x="2114550" y="4806380"/>
            <a:ext cx="23288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en-US" altLang="de-DE" sz="800" dirty="0">
                <a:solidFill>
                  <a:srgbClr val="3D5D7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VdW Bayern</a:t>
            </a:r>
          </a:p>
          <a:p>
            <a:pPr algn="l" eaLnBrk="1" hangingPunct="1">
              <a:defRPr/>
            </a:pPr>
            <a:r>
              <a:rPr lang="en-US" altLang="de-DE" sz="800" dirty="0">
                <a:solidFill>
                  <a:srgbClr val="3D5D7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Verband bayerischer Wohnungsunternehmen e.V</a:t>
            </a:r>
            <a:r>
              <a:rPr lang="en-US" altLang="de-DE" sz="800" dirty="0">
                <a:solidFill>
                  <a:srgbClr val="2F4E6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.</a:t>
            </a:r>
          </a:p>
        </p:txBody>
      </p:sp>
      <p:sp>
        <p:nvSpPr>
          <p:cNvPr id="20" name="Rectangle 5"/>
          <p:cNvSpPr>
            <a:spLocks/>
          </p:cNvSpPr>
          <p:nvPr userDrawn="1"/>
        </p:nvSpPr>
        <p:spPr bwMode="auto">
          <a:xfrm>
            <a:off x="457200" y="4806380"/>
            <a:ext cx="16573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en-US" altLang="de-DE" sz="800" b="1" dirty="0">
                <a:solidFill>
                  <a:srgbClr val="2F4E61"/>
                </a:solidFill>
                <a:latin typeface="Arial Bold" charset="0"/>
                <a:ea typeface="MS PGothic" pitchFamily="34" charset="-128"/>
                <a:sym typeface="Arial Bold" charset="0"/>
              </a:rPr>
              <a:t>Die Wohnungswirtschaft</a:t>
            </a:r>
          </a:p>
          <a:p>
            <a:pPr algn="l" eaLnBrk="1" hangingPunct="1">
              <a:defRPr/>
            </a:pPr>
            <a:r>
              <a:rPr lang="en-US" altLang="de-DE" sz="800" b="1" dirty="0">
                <a:solidFill>
                  <a:srgbClr val="5BB435"/>
                </a:solidFill>
                <a:latin typeface="Arial Bold" charset="0"/>
                <a:ea typeface="MS PGothic" pitchFamily="34" charset="-128"/>
                <a:sym typeface="Arial Bold" charset="0"/>
              </a:rPr>
              <a:t>Bayern</a:t>
            </a:r>
          </a:p>
        </p:txBody>
      </p:sp>
    </p:spTree>
    <p:extLst>
      <p:ext uri="{BB962C8B-B14F-4D97-AF65-F5344CB8AC3E}">
        <p14:creationId xmlns:p14="http://schemas.microsoft.com/office/powerpoint/2010/main" val="318477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1" r:id="rId5"/>
    <p:sldLayoutId id="2147483652" r:id="rId6"/>
    <p:sldLayoutId id="2147483654" r:id="rId7"/>
    <p:sldLayoutId id="2147483655" r:id="rId8"/>
  </p:sldLayoutIdLst>
  <p:hf hdr="0" ftr="0" dt="0"/>
  <p:txStyles>
    <p:titleStyle>
      <a:lvl1pPr marL="0" algn="l" defTabSz="914400" rtl="0" eaLnBrk="1" latinLnBrk="0" hangingPunct="1">
        <a:spcBef>
          <a:spcPct val="0"/>
        </a:spcBef>
        <a:buNone/>
        <a:defRPr lang="de-DE" sz="2000" b="1" kern="1200" dirty="0">
          <a:solidFill>
            <a:srgbClr val="3D5D72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1pPr>
    </p:titleStyle>
    <p:bodyStyle>
      <a:lvl1pPr marL="284163" indent="-284163" algn="l" defTabSz="914400" rtl="0" eaLnBrk="1" fontAlgn="base" latinLnBrk="0" hangingPunct="1">
        <a:spcBef>
          <a:spcPts val="1313"/>
        </a:spcBef>
        <a:spcAft>
          <a:spcPct val="0"/>
        </a:spcAft>
        <a:buClr>
          <a:srgbClr val="3D5D72"/>
        </a:buClr>
        <a:buFont typeface="Wingdings" panose="05000000000000000000" pitchFamily="2" charset="2"/>
        <a:buNone/>
        <a:defRPr lang="de-DE" sz="1800" kern="1200" dirty="0" smtClean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1pPr>
      <a:lvl2pPr marL="285750" indent="-285750" algn="l" defTabSz="914400" rtl="0" eaLnBrk="1" fontAlgn="base" latinLnBrk="0" hangingPunct="1">
        <a:spcBef>
          <a:spcPts val="1313"/>
        </a:spcBef>
        <a:spcAft>
          <a:spcPct val="0"/>
        </a:spcAft>
        <a:buFont typeface="Wingdings" panose="05000000000000000000" pitchFamily="2" charset="2"/>
        <a:buChar char="§"/>
        <a:defRPr lang="de-DE" sz="1600" kern="1200" dirty="0" smtClean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2pPr>
      <a:lvl3pPr marL="577537" indent="-285750" algn="l" defTabSz="914400" rtl="0" eaLnBrk="1" fontAlgn="base" latinLnBrk="0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de-DE" sz="1600" kern="1200" dirty="0" smtClean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3pPr>
      <a:lvl4pPr marL="792000" indent="-284400" algn="l" defTabSz="914400" rtl="0" eaLnBrk="1" fontAlgn="base" latinLnBrk="0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lang="de-DE" sz="1600" kern="1200" dirty="0" smtClean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4pPr>
      <a:lvl5pPr marL="1116000" indent="-284400" algn="l" defTabSz="914400" rtl="0" eaLnBrk="1" fontAlgn="base" latinLnBrk="0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lang="de-DE" sz="1600" kern="1200" dirty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8261097" y="4816409"/>
            <a:ext cx="487367" cy="407988"/>
          </a:xfrm>
          <a:custGeom>
            <a:avLst/>
            <a:gdLst>
              <a:gd name="T0" fmla="*/ 0 w 386"/>
              <a:gd name="T1" fmla="*/ 323 h 323"/>
              <a:gd name="T2" fmla="*/ 0 w 386"/>
              <a:gd name="T3" fmla="*/ 323 h 323"/>
              <a:gd name="T4" fmla="*/ 386 w 386"/>
              <a:gd name="T5" fmla="*/ 323 h 323"/>
              <a:gd name="T6" fmla="*/ 386 w 386"/>
              <a:gd name="T7" fmla="*/ 0 h 323"/>
              <a:gd name="T8" fmla="*/ 0 w 386"/>
              <a:gd name="T9" fmla="*/ 0 h 323"/>
              <a:gd name="T10" fmla="*/ 0 w 386"/>
              <a:gd name="T11" fmla="*/ 3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" h="323">
                <a:moveTo>
                  <a:pt x="0" y="323"/>
                </a:moveTo>
                <a:lnTo>
                  <a:pt x="0" y="323"/>
                </a:lnTo>
                <a:lnTo>
                  <a:pt x="386" y="323"/>
                </a:lnTo>
                <a:lnTo>
                  <a:pt x="386" y="0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rgbClr val="385E7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2"/>
          <a:stretch/>
        </p:blipFill>
        <p:spPr>
          <a:xfrm>
            <a:off x="571" y="321"/>
            <a:ext cx="9142858" cy="11909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468000" lvl="2" indent="-176213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56720" y="4803998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ctr">
              <a:defRPr lang="de-DE" sz="800" dirty="0">
                <a:solidFill>
                  <a:srgbClr val="3D5D72"/>
                </a:solidFill>
                <a:latin typeface="Segoe UI" panose="020B0502040204020203" pitchFamily="34" charset="0"/>
                <a:ea typeface="MS PGothic" pitchFamily="34" charset="-128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62464" y="4803998"/>
            <a:ext cx="486000" cy="273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tangle 4"/>
          <p:cNvSpPr>
            <a:spLocks/>
          </p:cNvSpPr>
          <p:nvPr userDrawn="1"/>
        </p:nvSpPr>
        <p:spPr bwMode="auto">
          <a:xfrm>
            <a:off x="2114550" y="4806380"/>
            <a:ext cx="23288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800" dirty="0">
                <a:solidFill>
                  <a:srgbClr val="3D5D7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VdW Bayern</a:t>
            </a:r>
          </a:p>
          <a:p>
            <a:pPr eaLnBrk="1" hangingPunct="1">
              <a:defRPr/>
            </a:pPr>
            <a:r>
              <a:rPr lang="en-US" altLang="de-DE" sz="800" dirty="0">
                <a:solidFill>
                  <a:srgbClr val="3D5D7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Verband bayerischer Wohnungsunternehmen e.V</a:t>
            </a:r>
            <a:r>
              <a:rPr lang="en-US" altLang="de-DE" sz="800" dirty="0">
                <a:solidFill>
                  <a:srgbClr val="2F4E6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.</a:t>
            </a:r>
          </a:p>
        </p:txBody>
      </p:sp>
      <p:sp>
        <p:nvSpPr>
          <p:cNvPr id="20" name="Rectangle 5"/>
          <p:cNvSpPr>
            <a:spLocks/>
          </p:cNvSpPr>
          <p:nvPr userDrawn="1"/>
        </p:nvSpPr>
        <p:spPr bwMode="auto">
          <a:xfrm>
            <a:off x="457200" y="4806380"/>
            <a:ext cx="16573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800" b="1" dirty="0">
                <a:solidFill>
                  <a:srgbClr val="2F4E61"/>
                </a:solidFill>
                <a:latin typeface="Arial Bold" charset="0"/>
                <a:ea typeface="MS PGothic" pitchFamily="34" charset="-128"/>
                <a:sym typeface="Arial Bold" charset="0"/>
              </a:rPr>
              <a:t>Die Wohnungswirtschaft</a:t>
            </a:r>
          </a:p>
          <a:p>
            <a:pPr eaLnBrk="1" hangingPunct="1">
              <a:defRPr/>
            </a:pPr>
            <a:r>
              <a:rPr lang="en-US" altLang="de-DE" sz="800" b="1" dirty="0">
                <a:solidFill>
                  <a:srgbClr val="5BB435"/>
                </a:solidFill>
                <a:latin typeface="Arial Bold" charset="0"/>
                <a:ea typeface="MS PGothic" pitchFamily="34" charset="-128"/>
                <a:sym typeface="Arial Bold" charset="0"/>
              </a:rPr>
              <a:t>Bayern</a:t>
            </a:r>
          </a:p>
        </p:txBody>
      </p:sp>
    </p:spTree>
    <p:extLst>
      <p:ext uri="{BB962C8B-B14F-4D97-AF65-F5344CB8AC3E}">
        <p14:creationId xmlns:p14="http://schemas.microsoft.com/office/powerpoint/2010/main" val="17593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marL="0" algn="l" defTabSz="914400" rtl="0" eaLnBrk="1" latinLnBrk="0" hangingPunct="1">
        <a:spcBef>
          <a:spcPct val="0"/>
        </a:spcBef>
        <a:buNone/>
        <a:defRPr lang="de-DE" sz="2000" b="1" kern="1200" dirty="0">
          <a:solidFill>
            <a:srgbClr val="3D5D72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1pPr>
    </p:titleStyle>
    <p:bodyStyle>
      <a:lvl1pPr marL="284163" indent="-284163" algn="l" defTabSz="914400" rtl="0" eaLnBrk="0" fontAlgn="base" latinLnBrk="0" hangingPunct="0">
        <a:spcBef>
          <a:spcPts val="1313"/>
        </a:spcBef>
        <a:spcAft>
          <a:spcPct val="0"/>
        </a:spcAft>
        <a:buClr>
          <a:srgbClr val="3D5D72"/>
        </a:buClr>
        <a:buFont typeface="Wingdings" panose="05000000000000000000" pitchFamily="2" charset="2"/>
        <a:buNone/>
        <a:defRPr lang="de-DE" sz="1800" kern="1200" dirty="0" smtClean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1pPr>
      <a:lvl2pPr marL="285750" indent="-285750" algn="l" defTabSz="914400" rtl="0" eaLnBrk="0" fontAlgn="base" latinLnBrk="0" hangingPunct="0">
        <a:spcBef>
          <a:spcPts val="1313"/>
        </a:spcBef>
        <a:spcAft>
          <a:spcPct val="0"/>
        </a:spcAft>
        <a:buFont typeface="Wingdings" panose="05000000000000000000" pitchFamily="2" charset="2"/>
        <a:buChar char="§"/>
        <a:defRPr lang="de-DE" sz="1600" kern="1200" dirty="0" smtClean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2pPr>
      <a:lvl3pPr marL="577537" indent="-285750" algn="l" defTabSz="914400" rtl="0" eaLnBrk="0" fontAlgn="base" latinLnBrk="0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de-DE" sz="1600" kern="1200" dirty="0" smtClean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3pPr>
      <a:lvl4pPr marL="792000" indent="-284400" algn="l" defTabSz="914400" rtl="0" eaLnBrk="0" fontAlgn="base" latinLnBrk="0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lang="de-DE" sz="1600" kern="1200" dirty="0" smtClean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4pPr>
      <a:lvl5pPr marL="1116000" indent="-284400" algn="l" defTabSz="914400" rtl="0" eaLnBrk="0" fontAlgn="base" latinLnBrk="0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lang="de-DE" sz="1600" kern="1200" dirty="0">
          <a:solidFill>
            <a:srgbClr val="2F4E6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sz="14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 sz="14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Was für das bezahlbare Wohnen wichtig ist!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Hans Maier</a:t>
            </a:r>
          </a:p>
          <a:p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Herbsttagung der </a:t>
            </a:r>
            <a:r>
              <a:rPr lang="de-DE" dirty="0" err="1"/>
              <a:t>AdW</a:t>
            </a:r>
            <a:r>
              <a:rPr lang="de-DE" dirty="0"/>
              <a:t> Oberbayern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Bischofswiesen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6. November 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92742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Deutschland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Wohnungsneubau: Wirtschaftlicher Fortschritt und sozialer Zusammenhalt gehen nur mit mehr Wohnraum!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Standards kostengünstig und praxistauglich ausgestalten – Baukostenanstieg begrenzen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vernünftige Baukosten = niedrigere Standards 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	(bezahlbare Wohnung = mittlerer Standard)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Förderung über gesetzl. Mindeststandard = Experimenteller 	Wohnungsbau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GEG über den Effizienzgedanken hinaus neu ausrichten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Gebäudetyp E praxistauglich gestalten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Baurecht maximal verschlanken und auf die Erleichterung von Wohnungsbau ausrichten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58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Deutschland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Wohnungsneubau: Wirtschaftlicher Fortschritt und sozialer Zusammenhalt gehen nur mit mehr Wohnraum!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Weniger Bürokratie im Gebäuderessourcenpass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Ausschluss verspäteten Vorbringens im Rahmen des behördlichen Verfahrens (Präklusion)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Vergabeverfahren verkürzen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Behördliche und gerichtliche Entscheidungswege konzentrieren und zusammenführen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Makler- und Notarkosten flexibilisieren – Grundbuchkosten begrenzen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76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Deutschland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Lösung der gigantischen Aufgaben muss bezahlt werden können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Mietrecht – Transformation ermöglichen und sozial gestalten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Abschaffung Kappungsgrenzen in § 559 BGB und § 559 e BGB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Einführung § 559 Abs. 3 Härtefall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Teilhabe an staatlicher Förderung vereinfachen und in Summe ausbauen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Anforderungen an Neubauten (DIN-Normen etc.) absenken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Wohngeld dynamisieren – echte Klimakomponente einführen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Bedingungen für Kapitalaufnahme verbessern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Anpassung EU-Taxonomie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Rücknahme des widersinnigen Eigenkapitalpuffers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Reduzierung der Berichtspflichten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78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Bayern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Bezahlbares Wohnen braucht Förderung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Fördermittel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Reserven heben und Fördermittel erhöhen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Verstetigung in den Folgejahren gibt Planungssicherheit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Fördermittel für sozial orientierten Akteure vorbehalten sein </a:t>
            </a:r>
            <a:r>
              <a:rPr 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 </a:t>
            </a: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  	Förderbedingungen grundlegend angehen 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Voranfragen zulassen, um Kostendruck zu nehmen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Wohnraumförderungsbestimmungen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Erhöhung der zumutbaren Miete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Erhöhung der tilgungsfreien Zeit + Erhöhung Teilschulderlass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Indexierung Einkommensgrenzen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Anpassungen + Flexibilisierung der angemessenen Wohnfläche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5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Bayern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Bezahlbares Wohnen braucht Erleichterungen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Bürokratie abbauen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Genehmigungsverfahren vereinfachen und beschleunigen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Baurechtliche Vorgaben angehen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Spezielle Regelungen für den bezahlbaren Wohnungsbau zulassen, 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	z. B. Stellplatzschlüssel, Grundrisse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Anforderungen an Lärmschutz und Barrierefreiheit überdenken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Thema Abstandsflächen aufgreifen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Grundstücke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Baurechtsausweisung mit Quoten versehen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Konzeptausschreibung + kommunale Vorkaufsrechte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51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B308D-3F15-905F-23F7-D5699E34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sz="1800" dirty="0"/>
            </a:b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FD9FB-FE7B-C9CD-6308-A4A8DEF6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marL="0" indent="0" algn="ctr">
              <a:buNone/>
            </a:pPr>
            <a:r>
              <a:rPr lang="de-DE" sz="3200" b="1" dirty="0">
                <a:latin typeface="Segoe UI"/>
                <a:ea typeface="MS PGothic"/>
                <a:cs typeface="Segoe UI"/>
              </a:rPr>
              <a:t>Aus dem Verband</a:t>
            </a:r>
            <a:endParaRPr lang="de-DE" sz="28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2447FE-709B-06B6-6F36-001CC3A9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83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53D5D2-A830-D7BB-12C0-6BF83CD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rgbClr val="6EBD48"/>
                </a:solidFill>
              </a:rPr>
              <a:t>VdW Bayern</a:t>
            </a:r>
            <a:br>
              <a:rPr lang="de-DE" sz="1800" dirty="0">
                <a:solidFill>
                  <a:srgbClr val="6EBD48"/>
                </a:solidFill>
              </a:rPr>
            </a:br>
            <a:r>
              <a:rPr lang="de-DE" sz="1800" dirty="0"/>
              <a:t>Mitgliedsunternehmen – Kennzahlen und regionale Verteilung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FE72E2B-B64D-8149-2FA8-9A61043DA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8659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6EBD48"/>
              </a:buClr>
              <a:buNone/>
            </a:pPr>
            <a:r>
              <a:rPr lang="de-DE" sz="3600" b="1" dirty="0">
                <a:solidFill>
                  <a:srgbClr val="3D5D72"/>
                </a:solidFill>
              </a:rPr>
              <a:t>Kennzahlen</a:t>
            </a:r>
          </a:p>
          <a:p>
            <a:pPr marL="269875" indent="-269875">
              <a:lnSpc>
                <a:spcPct val="120000"/>
              </a:lnSpc>
              <a:spcBef>
                <a:spcPts val="600"/>
              </a:spcBef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3600" dirty="0">
                <a:solidFill>
                  <a:srgbClr val="3D5D72"/>
                </a:solidFill>
              </a:rPr>
              <a:t>505 Wohnungsunternehmen</a:t>
            </a:r>
          </a:p>
          <a:p>
            <a:pPr marL="269875" indent="-269875">
              <a:lnSpc>
                <a:spcPct val="120000"/>
              </a:lnSpc>
              <a:spcBef>
                <a:spcPts val="600"/>
              </a:spcBef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3600" dirty="0">
                <a:solidFill>
                  <a:srgbClr val="3D5D72"/>
                </a:solidFill>
              </a:rPr>
              <a:t>Wohnungsbestand: </a:t>
            </a:r>
            <a:r>
              <a:rPr lang="de-DE" sz="3600" b="1" dirty="0">
                <a:solidFill>
                  <a:srgbClr val="3D5D72"/>
                </a:solidFill>
              </a:rPr>
              <a:t>549.440 </a:t>
            </a:r>
            <a:br>
              <a:rPr lang="de-DE" sz="3600" dirty="0">
                <a:solidFill>
                  <a:srgbClr val="3D5D72"/>
                </a:solidFill>
              </a:rPr>
            </a:br>
            <a:r>
              <a:rPr lang="de-DE" sz="3600" dirty="0">
                <a:solidFill>
                  <a:srgbClr val="3D5D72"/>
                </a:solidFill>
              </a:rPr>
              <a:t>davon öffentlich gefördert: </a:t>
            </a:r>
            <a:r>
              <a:rPr lang="de-DE" sz="3600" b="1" dirty="0">
                <a:solidFill>
                  <a:srgbClr val="3D5D72"/>
                </a:solidFill>
              </a:rPr>
              <a:t>109.440</a:t>
            </a:r>
          </a:p>
          <a:p>
            <a:pPr marL="269875" indent="-269875">
              <a:lnSpc>
                <a:spcPct val="120000"/>
              </a:lnSpc>
              <a:spcBef>
                <a:spcPts val="600"/>
              </a:spcBef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3600" dirty="0">
                <a:solidFill>
                  <a:srgbClr val="3D5D72"/>
                </a:solidFill>
              </a:rPr>
              <a:t>Durchschnittsmiete je m</a:t>
            </a:r>
            <a:r>
              <a:rPr lang="de-DE" sz="3600" baseline="30000" dirty="0">
                <a:solidFill>
                  <a:srgbClr val="3D5D72"/>
                </a:solidFill>
              </a:rPr>
              <a:t>2</a:t>
            </a:r>
            <a:r>
              <a:rPr lang="de-DE" sz="3600" dirty="0">
                <a:solidFill>
                  <a:srgbClr val="3D5D72"/>
                </a:solidFill>
              </a:rPr>
              <a:t> Wohnfläche: </a:t>
            </a:r>
            <a:br>
              <a:rPr lang="de-DE" sz="3600" dirty="0">
                <a:solidFill>
                  <a:srgbClr val="3D5D72"/>
                </a:solidFill>
              </a:rPr>
            </a:br>
            <a:r>
              <a:rPr lang="de-DE" sz="3600" b="1" dirty="0">
                <a:solidFill>
                  <a:srgbClr val="3D5D72"/>
                </a:solidFill>
              </a:rPr>
              <a:t>7,01 Euro </a:t>
            </a:r>
            <a:r>
              <a:rPr lang="de-DE" sz="3600" dirty="0">
                <a:solidFill>
                  <a:srgbClr val="3D5D72"/>
                </a:solidFill>
              </a:rPr>
              <a:t>(Bestandsmiete)</a:t>
            </a:r>
          </a:p>
          <a:p>
            <a:pPr marL="269875" indent="-269875">
              <a:lnSpc>
                <a:spcPct val="120000"/>
              </a:lnSpc>
              <a:spcBef>
                <a:spcPts val="600"/>
              </a:spcBef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3600" dirty="0">
                <a:solidFill>
                  <a:srgbClr val="3D5D72"/>
                </a:solidFill>
              </a:rPr>
              <a:t>Euro Betriebskosten je m</a:t>
            </a:r>
            <a:r>
              <a:rPr lang="de-DE" sz="3600" baseline="30000" dirty="0">
                <a:solidFill>
                  <a:srgbClr val="3D5D72"/>
                </a:solidFill>
              </a:rPr>
              <a:t>2</a:t>
            </a:r>
            <a:r>
              <a:rPr lang="de-DE" sz="3600" dirty="0">
                <a:solidFill>
                  <a:srgbClr val="3D5D72"/>
                </a:solidFill>
              </a:rPr>
              <a:t> Wohnfläche:</a:t>
            </a:r>
            <a:br>
              <a:rPr lang="de-DE" sz="3600" dirty="0">
                <a:solidFill>
                  <a:srgbClr val="3D5D72"/>
                </a:solidFill>
              </a:rPr>
            </a:br>
            <a:r>
              <a:rPr lang="de-DE" sz="3600" dirty="0">
                <a:solidFill>
                  <a:srgbClr val="3D5D72"/>
                </a:solidFill>
              </a:rPr>
              <a:t>1,71 Euro </a:t>
            </a:r>
          </a:p>
          <a:p>
            <a:pPr marL="269875" indent="-269875">
              <a:lnSpc>
                <a:spcPct val="120000"/>
              </a:lnSpc>
              <a:spcBef>
                <a:spcPts val="600"/>
              </a:spcBef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3600" b="1" dirty="0">
                <a:solidFill>
                  <a:srgbClr val="3D5D72"/>
                </a:solidFill>
              </a:rPr>
              <a:t>Gesamtinvestitionen 2023: 2,617 Mrd. Euro</a:t>
            </a:r>
          </a:p>
          <a:p>
            <a:pPr lvl="2">
              <a:lnSpc>
                <a:spcPct val="120000"/>
              </a:lnSpc>
            </a:pPr>
            <a:r>
              <a:rPr lang="de-DE" sz="3400" dirty="0"/>
              <a:t>davon in Neubau: 1,635 Mrd. Euro	</a:t>
            </a:r>
          </a:p>
          <a:p>
            <a:pPr lvl="2">
              <a:lnSpc>
                <a:spcPct val="120000"/>
              </a:lnSpc>
            </a:pPr>
            <a:r>
              <a:rPr lang="de-DE" sz="3400" dirty="0"/>
              <a:t>davon in Modernisierung: 406,2 Mio. Euro</a:t>
            </a:r>
          </a:p>
          <a:p>
            <a:pPr lvl="2">
              <a:lnSpc>
                <a:spcPct val="120000"/>
              </a:lnSpc>
            </a:pPr>
            <a:r>
              <a:rPr lang="de-DE" sz="3400" dirty="0"/>
              <a:t>davon in Instandhaltung: 575,9 Mio. Euro</a:t>
            </a:r>
            <a:endParaRPr lang="de-DE" dirty="0"/>
          </a:p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3BD5CC-2F6E-3E8C-B4E9-6CB24A64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C374BC1-8D48-123C-0395-91196DA61E00}"/>
              </a:ext>
            </a:extLst>
          </p:cNvPr>
          <p:cNvSpPr txBox="1"/>
          <p:nvPr/>
        </p:nvSpPr>
        <p:spPr>
          <a:xfrm>
            <a:off x="7450819" y="1200151"/>
            <a:ext cx="12961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6EBD4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Genossenschaft</a:t>
            </a:r>
            <a:b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6EBD4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3D5D7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Kommunales WU</a:t>
            </a:r>
            <a:b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3D5D7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Sonstige WU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D7CDD3-3F6D-F638-EF88-4E06371638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706" y="1138951"/>
            <a:ext cx="4122420" cy="37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6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53D5D2-A830-D7BB-12C0-6BF83CD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rgbClr val="6EBD48"/>
                </a:solidFill>
              </a:rPr>
              <a:t>VdW Bayern</a:t>
            </a:r>
            <a:br>
              <a:rPr lang="de-DE" sz="1800" dirty="0">
                <a:solidFill>
                  <a:srgbClr val="6EBD48"/>
                </a:solidFill>
              </a:rPr>
            </a:br>
            <a:r>
              <a:rPr lang="de-DE" sz="1800" dirty="0"/>
              <a:t>Umfrage Fördermittel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3BD5CC-2F6E-3E8C-B4E9-6CB24A64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34BAB45-A98B-D3E5-5581-63A6888B9CB9}"/>
              </a:ext>
            </a:extLst>
          </p:cNvPr>
          <p:cNvSpPr txBox="1">
            <a:spLocks/>
          </p:cNvSpPr>
          <p:nvPr/>
        </p:nvSpPr>
        <p:spPr>
          <a:xfrm>
            <a:off x="457200" y="1203598"/>
            <a:ext cx="8229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fontAlgn="base" latinLnBrk="0" hangingPunct="1">
              <a:spcBef>
                <a:spcPts val="1313"/>
              </a:spcBef>
              <a:spcAft>
                <a:spcPct val="0"/>
              </a:spcAft>
              <a:buClr>
                <a:srgbClr val="6EBD48"/>
              </a:buClr>
              <a:buFont typeface="+mj-lt"/>
              <a:buAutoNum type="arabicPeriod"/>
              <a:defRPr lang="de-DE" sz="1800" kern="1200">
                <a:solidFill>
                  <a:srgbClr val="6EBD48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1pPr>
            <a:lvl2pPr marL="285750" indent="-285750" algn="l" defTabSz="914400" rtl="0" eaLnBrk="1" fontAlgn="base" latinLnBrk="0" hangingPunct="1">
              <a:spcBef>
                <a:spcPts val="1313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2pPr>
            <a:lvl3pPr marL="468000" indent="-176213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3pPr>
            <a:lvl4pPr marL="792000" indent="-2844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4pPr>
            <a:lvl5pPr marL="1116000" indent="-2844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de-DE" sz="1600" kern="1200" dirty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Insgesamt beteiligten sich 150 Wohnungsunternehmen mit 162.000 Wohneinheiten an der Umfrage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56 Unternehmen (37%) haben für anstehende Neubauprojekte Förderung, ganz überwiegend aus der EOF, beantragt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Bei 10 Unternehmen (18%) wurde eine </a:t>
            </a:r>
            <a:r>
              <a:rPr lang="de-DE" b="1" dirty="0"/>
              <a:t>Förderung unter Verweis auf fehlende Mittel</a:t>
            </a:r>
            <a:r>
              <a:rPr lang="de-DE" dirty="0"/>
              <a:t> </a:t>
            </a:r>
            <a:r>
              <a:rPr lang="de-DE" b="1" dirty="0"/>
              <a:t>abgelehnt</a:t>
            </a:r>
            <a:r>
              <a:rPr lang="de-DE" dirty="0">
                <a:solidFill>
                  <a:srgbClr val="3D5D7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Insgesamt </a:t>
            </a:r>
            <a:r>
              <a:rPr lang="de-DE" b="1" dirty="0"/>
              <a:t>fehlen über 125 Mio. Euro an Fördermitteln </a:t>
            </a:r>
            <a:r>
              <a:rPr lang="de-DE" dirty="0">
                <a:solidFill>
                  <a:srgbClr val="3D5D72"/>
                </a:solidFill>
              </a:rPr>
              <a:t>– die größte Förderlücke mit derzeit 65 Mio. Euro klafft in Oberbayern, gefolgt von Nürnberg.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50% der Unternehmen, die keine Förderzusage erhielten, müssen ihre </a:t>
            </a:r>
            <a:r>
              <a:rPr lang="de-DE" b="1" dirty="0"/>
              <a:t>Projekte bis auf Weiteres einstellen</a:t>
            </a:r>
            <a:r>
              <a:rPr lang="de-DE" dirty="0">
                <a:solidFill>
                  <a:srgbClr val="3D5D72"/>
                </a:solidFill>
              </a:rPr>
              <a:t>. Insgesamt ist der </a:t>
            </a:r>
            <a:r>
              <a:rPr lang="de-DE" b="1" dirty="0"/>
              <a:t>Neubau von 423 bezahlbaren Wohnungen direkt gefährdet</a:t>
            </a:r>
            <a:r>
              <a:rPr lang="de-DE" dirty="0">
                <a:solidFill>
                  <a:srgbClr val="3D5D7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71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7A469-E5ED-DBF7-6F31-B2FDEB1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6EBD48"/>
                </a:solidFill>
              </a:rPr>
              <a:t>VdW Bayern</a:t>
            </a:r>
            <a:br>
              <a:rPr lang="de-DE" dirty="0"/>
            </a:br>
            <a:r>
              <a:rPr lang="de-DE" dirty="0"/>
              <a:t>Presse- und Öffentlichkeitsarbeit - Folgen Sie uns…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3EE4A-6E47-DFD2-CE38-6068BCE2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7" name="Grafik 16" descr="Ein Bild, das Text, Kleidung, Mann, Anzug enthält.&#10;&#10;Automatisch generierte Beschreibung">
            <a:extLst>
              <a:ext uri="{FF2B5EF4-FFF2-40B4-BE49-F238E27FC236}">
                <a16:creationId xmlns:a16="http://schemas.microsoft.com/office/drawing/2014/main" id="{28DCB4EF-A206-776A-CE27-72B1E57BB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10" y="1802915"/>
            <a:ext cx="1620180" cy="2880320"/>
          </a:xfrm>
          <a:prstGeom prst="rect">
            <a:avLst/>
          </a:prstGeom>
        </p:spPr>
      </p:pic>
      <p:pic>
        <p:nvPicPr>
          <p:cNvPr id="19" name="Grafik 18" descr="Ein Bild, das Text, Screenshot, Kleidung, Mann enthält.&#10;&#10;Automatisch generierte Beschreibung">
            <a:extLst>
              <a:ext uri="{FF2B5EF4-FFF2-40B4-BE49-F238E27FC236}">
                <a16:creationId xmlns:a16="http://schemas.microsoft.com/office/drawing/2014/main" id="{E0659645-8944-D301-8560-E736B814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86508"/>
            <a:ext cx="1620180" cy="2801466"/>
          </a:xfrm>
          <a:prstGeom prst="rect">
            <a:avLst/>
          </a:prstGeom>
        </p:spPr>
      </p:pic>
      <p:pic>
        <p:nvPicPr>
          <p:cNvPr id="21" name="Grafik 20" descr="Ein Bild, das Text, Screenshot, Website enthält.&#10;&#10;Automatisch generierte Beschreibung">
            <a:extLst>
              <a:ext uri="{FF2B5EF4-FFF2-40B4-BE49-F238E27FC236}">
                <a16:creationId xmlns:a16="http://schemas.microsoft.com/office/drawing/2014/main" id="{539E62BC-FBC4-48B4-65DC-2D7E56E11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820" y="1802915"/>
            <a:ext cx="1575825" cy="288032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EEC0730-C5D1-AFC0-5309-E7BC6972F471}"/>
              </a:ext>
            </a:extLst>
          </p:cNvPr>
          <p:cNvSpPr txBox="1"/>
          <p:nvPr/>
        </p:nvSpPr>
        <p:spPr>
          <a:xfrm>
            <a:off x="940885" y="1313316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>
                <a:solidFill>
                  <a:schemeClr val="tx2"/>
                </a:solidFill>
              </a:rPr>
              <a:t>Instagram: @vdwbayern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ADA6A2-1DB0-320B-4D49-D72CAFD26094}"/>
              </a:ext>
            </a:extLst>
          </p:cNvPr>
          <p:cNvSpPr txBox="1"/>
          <p:nvPr/>
        </p:nvSpPr>
        <p:spPr>
          <a:xfrm>
            <a:off x="3504710" y="1304003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>
                <a:solidFill>
                  <a:schemeClr val="tx2"/>
                </a:solidFill>
              </a:rPr>
              <a:t>LinkedIn: 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>
                <a:solidFill>
                  <a:schemeClr val="tx2"/>
                </a:solidFill>
              </a:rPr>
              <a:t>VdW Bayern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CB180D5-2037-477D-AF39-0AB830D22EBD}"/>
              </a:ext>
            </a:extLst>
          </p:cNvPr>
          <p:cNvSpPr txBox="1"/>
          <p:nvPr/>
        </p:nvSpPr>
        <p:spPr>
          <a:xfrm>
            <a:off x="6037820" y="1304004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>
                <a:solidFill>
                  <a:schemeClr val="tx2"/>
                </a:solidFill>
              </a:rPr>
              <a:t>X: 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>
                <a:solidFill>
                  <a:schemeClr val="tx2"/>
                </a:solidFill>
              </a:rPr>
              <a:t>@VdWBayern</a:t>
            </a:r>
          </a:p>
        </p:txBody>
      </p:sp>
      <p:sp>
        <p:nvSpPr>
          <p:cNvPr id="25" name="Flussdiagramm: Verbinder 24">
            <a:extLst>
              <a:ext uri="{FF2B5EF4-FFF2-40B4-BE49-F238E27FC236}">
                <a16:creationId xmlns:a16="http://schemas.microsoft.com/office/drawing/2014/main" id="{0EE9F292-0A94-48B0-BFA4-A31B95AABEB6}"/>
              </a:ext>
            </a:extLst>
          </p:cNvPr>
          <p:cNvSpPr/>
          <p:nvPr/>
        </p:nvSpPr>
        <p:spPr>
          <a:xfrm>
            <a:off x="1961802" y="987574"/>
            <a:ext cx="737990" cy="701821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6" name="Flussdiagramm: Verbinder 25">
            <a:extLst>
              <a:ext uri="{FF2B5EF4-FFF2-40B4-BE49-F238E27FC236}">
                <a16:creationId xmlns:a16="http://schemas.microsoft.com/office/drawing/2014/main" id="{D193C1DC-1E55-5F99-D54F-70C7B1D4B874}"/>
              </a:ext>
            </a:extLst>
          </p:cNvPr>
          <p:cNvSpPr/>
          <p:nvPr/>
        </p:nvSpPr>
        <p:spPr>
          <a:xfrm>
            <a:off x="4474370" y="987574"/>
            <a:ext cx="737990" cy="701821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7" name="Flussdiagramm: Verbinder 26">
            <a:extLst>
              <a:ext uri="{FF2B5EF4-FFF2-40B4-BE49-F238E27FC236}">
                <a16:creationId xmlns:a16="http://schemas.microsoft.com/office/drawing/2014/main" id="{7F16ECB0-D8B8-EF8F-77B8-D1BB8444C25A}"/>
              </a:ext>
            </a:extLst>
          </p:cNvPr>
          <p:cNvSpPr/>
          <p:nvPr/>
        </p:nvSpPr>
        <p:spPr>
          <a:xfrm>
            <a:off x="7020272" y="986167"/>
            <a:ext cx="737990" cy="701821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67A985C-BA5B-DD42-02D9-518FF61ECC51}"/>
              </a:ext>
            </a:extLst>
          </p:cNvPr>
          <p:cNvSpPr txBox="1"/>
          <p:nvPr/>
        </p:nvSpPr>
        <p:spPr>
          <a:xfrm>
            <a:off x="1833038" y="1082483"/>
            <a:ext cx="9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1.274</a:t>
            </a:r>
            <a:br>
              <a:rPr lang="de-DE" sz="1200" b="1" dirty="0">
                <a:solidFill>
                  <a:schemeClr val="bg1"/>
                </a:solidFill>
              </a:rPr>
            </a:br>
            <a:r>
              <a:rPr lang="de-DE" sz="1200" b="1" dirty="0">
                <a:solidFill>
                  <a:schemeClr val="bg1"/>
                </a:solidFill>
              </a:rPr>
              <a:t>Follower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EC2EA0D-C994-590F-3490-18C661F2C69C}"/>
              </a:ext>
            </a:extLst>
          </p:cNvPr>
          <p:cNvSpPr txBox="1"/>
          <p:nvPr/>
        </p:nvSpPr>
        <p:spPr>
          <a:xfrm>
            <a:off x="4361844" y="1082482"/>
            <a:ext cx="9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1.962</a:t>
            </a:r>
            <a:br>
              <a:rPr lang="de-DE" sz="1200" b="1" dirty="0">
                <a:solidFill>
                  <a:schemeClr val="bg1"/>
                </a:solidFill>
              </a:rPr>
            </a:br>
            <a:r>
              <a:rPr lang="de-DE" sz="1200" b="1" dirty="0">
                <a:solidFill>
                  <a:schemeClr val="bg1"/>
                </a:solidFill>
              </a:rPr>
              <a:t>Follower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6F8A568-A3FD-060E-88DB-F5569F023F38}"/>
              </a:ext>
            </a:extLst>
          </p:cNvPr>
          <p:cNvSpPr txBox="1"/>
          <p:nvPr/>
        </p:nvSpPr>
        <p:spPr>
          <a:xfrm>
            <a:off x="6907746" y="1058997"/>
            <a:ext cx="9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716</a:t>
            </a:r>
            <a:br>
              <a:rPr lang="de-DE" sz="1200" b="1" dirty="0">
                <a:solidFill>
                  <a:schemeClr val="bg1"/>
                </a:solidFill>
              </a:rPr>
            </a:br>
            <a:r>
              <a:rPr lang="de-DE" sz="1200" b="1" dirty="0">
                <a:solidFill>
                  <a:schemeClr val="bg1"/>
                </a:solidFill>
              </a:rPr>
              <a:t>Follower</a:t>
            </a:r>
          </a:p>
        </p:txBody>
      </p:sp>
      <p:pic>
        <p:nvPicPr>
          <p:cNvPr id="32" name="Grafik 31" descr="Ein Bild, das Muster, Quadrat, weiß, Pixel enthält.&#10;&#10;Automatisch generierte Beschreibung">
            <a:extLst>
              <a:ext uri="{FF2B5EF4-FFF2-40B4-BE49-F238E27FC236}">
                <a16:creationId xmlns:a16="http://schemas.microsoft.com/office/drawing/2014/main" id="{6FEDF7DE-515E-9E36-A867-9C23CA21F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759" y="3824057"/>
            <a:ext cx="675437" cy="724767"/>
          </a:xfrm>
          <a:prstGeom prst="rect">
            <a:avLst/>
          </a:prstGeom>
        </p:spPr>
      </p:pic>
      <p:pic>
        <p:nvPicPr>
          <p:cNvPr id="34" name="Grafik 33" descr="Ein Bild, das Muster, Pixel enthält.&#10;&#10;Automatisch generierte Beschreibung">
            <a:extLst>
              <a:ext uri="{FF2B5EF4-FFF2-40B4-BE49-F238E27FC236}">
                <a16:creationId xmlns:a16="http://schemas.microsoft.com/office/drawing/2014/main" id="{C4933DD1-7B18-00B4-7E8D-086DCAAA0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315" y="3847002"/>
            <a:ext cx="678089" cy="701822"/>
          </a:xfrm>
          <a:prstGeom prst="rect">
            <a:avLst/>
          </a:prstGeom>
        </p:spPr>
      </p:pic>
      <p:pic>
        <p:nvPicPr>
          <p:cNvPr id="36" name="Grafik 35" descr="Ein Bild, das Muster, Quadrat, Symmetrie, Kunst enthält.&#10;&#10;Automatisch generierte Beschreibung">
            <a:extLst>
              <a:ext uri="{FF2B5EF4-FFF2-40B4-BE49-F238E27FC236}">
                <a16:creationId xmlns:a16="http://schemas.microsoft.com/office/drawing/2014/main" id="{DAD62ADC-82D0-5F08-A3CC-E4D58B7DC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564" y="3865152"/>
            <a:ext cx="688825" cy="6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3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53D5D2-A830-D7BB-12C0-6BF83CD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rgbClr val="6EBD48"/>
                </a:solidFill>
              </a:rPr>
              <a:t>VdW Bayern</a:t>
            </a:r>
            <a:br>
              <a:rPr lang="de-DE" sz="1800" dirty="0">
                <a:solidFill>
                  <a:srgbClr val="6EBD48"/>
                </a:solidFill>
              </a:rPr>
            </a:br>
            <a:r>
              <a:rPr lang="de-DE" sz="1800" dirty="0"/>
              <a:t>Großveranstaltungen - Termine 2025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FE72E2B-B64D-8149-2FA8-9A61043D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Workshop Technik </a:t>
            </a:r>
            <a:r>
              <a:rPr lang="de-DE" dirty="0">
                <a:solidFill>
                  <a:srgbClr val="3D5D72"/>
                </a:solidFill>
              </a:rPr>
              <a:t>am 30. Januar in Fürth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Forum soziale Quartiers- und Stadtentwicklung </a:t>
            </a:r>
            <a:r>
              <a:rPr lang="de-DE" dirty="0">
                <a:solidFill>
                  <a:srgbClr val="3D5D72"/>
                </a:solidFill>
              </a:rPr>
              <a:t>am 13. Februar in München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Klimagipfel </a:t>
            </a:r>
            <a:r>
              <a:rPr lang="de-DE" dirty="0">
                <a:solidFill>
                  <a:srgbClr val="3D5D72"/>
                </a:solidFill>
              </a:rPr>
              <a:t>am 26. bis 27. Februar in Konstanz (gemeinsam mit dem vbw)</a:t>
            </a:r>
            <a:endParaRPr lang="de-DE" b="1" dirty="0">
              <a:solidFill>
                <a:srgbClr val="3D5D72"/>
              </a:solidFill>
            </a:endParaRP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Digikon Süd </a:t>
            </a:r>
            <a:r>
              <a:rPr lang="de-DE" dirty="0">
                <a:solidFill>
                  <a:srgbClr val="3D5D72"/>
                </a:solidFill>
              </a:rPr>
              <a:t>am 31. März bis 1. April in Kempten (gemeinsam mit dem vbw)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Tag der Wohnungswirtschaft Bayern </a:t>
            </a:r>
            <a:r>
              <a:rPr lang="de-DE" dirty="0">
                <a:solidFill>
                  <a:srgbClr val="3D5D72"/>
                </a:solidFill>
              </a:rPr>
              <a:t>am Mittwoch, 14. Mai in Regensburg </a:t>
            </a:r>
            <a:br>
              <a:rPr lang="de-DE" dirty="0">
                <a:solidFill>
                  <a:srgbClr val="3D5D72"/>
                </a:solidFill>
              </a:rPr>
            </a:br>
            <a:r>
              <a:rPr lang="de-DE" dirty="0">
                <a:solidFill>
                  <a:srgbClr val="3D5D72"/>
                </a:solidFill>
              </a:rPr>
              <a:t>(Abendveranstaltung am Montag, 13. Mai)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3BD5CC-2F6E-3E8C-B4E9-6CB24A64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11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B308D-3F15-905F-23F7-D5699E34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sz="1800" dirty="0"/>
            </a:b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FD9FB-FE7B-C9CD-6308-A4A8DEF6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marL="0" indent="0" algn="ctr">
              <a:buNone/>
            </a:pPr>
            <a:r>
              <a:rPr lang="de-DE" sz="2800" b="1" dirty="0"/>
              <a:t>Bezahlbares Wohnen braucht </a:t>
            </a:r>
            <a:br>
              <a:rPr lang="de-DE" sz="2800" b="1" dirty="0"/>
            </a:br>
            <a:r>
              <a:rPr lang="de-DE" sz="2800" b="1" dirty="0"/>
              <a:t>den passenden Rahmen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2447FE-709B-06B6-6F36-001CC3A9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08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53D5D2-A830-D7BB-12C0-6BF83CD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rgbClr val="6EBD48"/>
                </a:solidFill>
              </a:rPr>
              <a:t>VdW Bayern </a:t>
            </a:r>
            <a:br>
              <a:rPr lang="de-DE" sz="1800" dirty="0">
                <a:solidFill>
                  <a:srgbClr val="6EBD48"/>
                </a:solidFill>
              </a:rPr>
            </a:br>
            <a:r>
              <a:rPr lang="de-DE" sz="1800" dirty="0"/>
              <a:t>Großveranstaltungen - Termine 2025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FE72E2B-B64D-8149-2FA8-9A61043D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Forum Technik </a:t>
            </a:r>
            <a:r>
              <a:rPr lang="de-DE" dirty="0">
                <a:solidFill>
                  <a:srgbClr val="3D5D72"/>
                </a:solidFill>
              </a:rPr>
              <a:t>am 25. Juni in Nürnberg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WohWi FachKon </a:t>
            </a:r>
            <a:r>
              <a:rPr lang="de-DE" dirty="0">
                <a:solidFill>
                  <a:srgbClr val="3D5D72"/>
                </a:solidFill>
              </a:rPr>
              <a:t>vom 7. bis zum 9. Juli in Bamberg 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Forum kommunale Wohnungsunternehmen </a:t>
            </a:r>
            <a:r>
              <a:rPr lang="de-DE" dirty="0">
                <a:solidFill>
                  <a:srgbClr val="3D5D72"/>
                </a:solidFill>
              </a:rPr>
              <a:t>vom 23. bis zum 24. Juli in Hohenkammer 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WohWi im Dialog </a:t>
            </a:r>
            <a:r>
              <a:rPr lang="de-DE" dirty="0">
                <a:solidFill>
                  <a:srgbClr val="3D5D72"/>
                </a:solidFill>
              </a:rPr>
              <a:t>vom 13. bis zum 15. Oktober in Reit im Winkl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Forum Genossenschaften </a:t>
            </a:r>
            <a:r>
              <a:rPr lang="de-DE" dirty="0">
                <a:solidFill>
                  <a:srgbClr val="3D5D72"/>
                </a:solidFill>
              </a:rPr>
              <a:t>am 16. Oktober in Reit im Winkl </a:t>
            </a:r>
            <a:r>
              <a:rPr lang="de-DE" b="1" dirty="0">
                <a:solidFill>
                  <a:srgbClr val="3D5D72"/>
                </a:solidFill>
              </a:rPr>
              <a:t>	</a:t>
            </a:r>
          </a:p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3BD5CC-2F6E-3E8C-B4E9-6CB24A64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973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64950-7053-7835-8490-DC26F9AF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6EBD48"/>
                </a:solidFill>
              </a:rPr>
              <a:t>VdW Bayern</a:t>
            </a:r>
            <a:br>
              <a:rPr lang="de-DE" dirty="0"/>
            </a:br>
            <a:r>
              <a:rPr lang="de-DE" dirty="0"/>
              <a:t>Neues Corporate Design bei GdW und Regionalverbänden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963D96A-A120-F8AD-00B7-62BC3784F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03598"/>
            <a:ext cx="7016766" cy="33940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872E09-5358-AC5A-47E3-3BCCD9BB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5763B19C-E1EC-42EB-9733-617C9A12FD09}"/>
              </a:ext>
            </a:extLst>
          </p:cNvPr>
          <p:cNvSpPr txBox="1">
            <a:spLocks/>
          </p:cNvSpPr>
          <p:nvPr/>
        </p:nvSpPr>
        <p:spPr>
          <a:xfrm>
            <a:off x="490336" y="1203599"/>
            <a:ext cx="8229600" cy="5057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fontAlgn="base" latinLnBrk="0" hangingPunct="1">
              <a:spcBef>
                <a:spcPts val="1313"/>
              </a:spcBef>
              <a:spcAft>
                <a:spcPct val="0"/>
              </a:spcAft>
              <a:buClr>
                <a:srgbClr val="6EBD48"/>
              </a:buClr>
              <a:buFont typeface="+mj-lt"/>
              <a:buAutoNum type="arabicPeriod"/>
              <a:defRPr lang="de-DE" sz="1800" kern="1200">
                <a:solidFill>
                  <a:srgbClr val="6EBD48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1pPr>
            <a:lvl2pPr marL="285750" indent="-285750" algn="l" defTabSz="914400" rtl="0" eaLnBrk="1" fontAlgn="base" latinLnBrk="0" hangingPunct="1">
              <a:spcBef>
                <a:spcPts val="1313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2pPr>
            <a:lvl3pPr marL="468000" indent="-176213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3pPr>
            <a:lvl4pPr marL="792000" indent="-2844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de-DE" sz="1600" kern="1200" dirty="0" smtClean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4pPr>
            <a:lvl5pPr marL="1116000" indent="-2844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de-DE" sz="1600" kern="1200" dirty="0">
                <a:solidFill>
                  <a:srgbClr val="2F4E6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Einführung beim VdW Bayern zum 01.04.2025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D01EF97-84D4-C8D3-39D6-B63E68E96378}"/>
              </a:ext>
            </a:extLst>
          </p:cNvPr>
          <p:cNvSpPr/>
          <p:nvPr/>
        </p:nvSpPr>
        <p:spPr>
          <a:xfrm>
            <a:off x="913762" y="3005521"/>
            <a:ext cx="1944216" cy="1296144"/>
          </a:xfrm>
          <a:prstGeom prst="rect">
            <a:avLst/>
          </a:prstGeom>
          <a:noFill/>
          <a:ln>
            <a:solidFill>
              <a:srgbClr val="3D5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D901EA-736F-14B6-20FC-C48EC1C00EBC}"/>
              </a:ext>
            </a:extLst>
          </p:cNvPr>
          <p:cNvSpPr/>
          <p:nvPr/>
        </p:nvSpPr>
        <p:spPr>
          <a:xfrm>
            <a:off x="3131840" y="1709377"/>
            <a:ext cx="1944216" cy="1296144"/>
          </a:xfrm>
          <a:prstGeom prst="rect">
            <a:avLst/>
          </a:prstGeom>
          <a:noFill/>
          <a:ln>
            <a:solidFill>
              <a:srgbClr val="3D5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74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53D5D2-A830-D7BB-12C0-6BF83CD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rgbClr val="6EBD48"/>
                </a:solidFill>
              </a:rPr>
              <a:t>VdW Bayern </a:t>
            </a:r>
            <a:br>
              <a:rPr lang="de-DE" sz="1800" dirty="0">
                <a:solidFill>
                  <a:srgbClr val="6EBD48"/>
                </a:solidFill>
              </a:rPr>
            </a:br>
            <a:r>
              <a:rPr lang="de-DE" sz="1800" dirty="0"/>
              <a:t>Sonstige Themen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FE72E2B-B64D-8149-2FA8-9A61043D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dirty="0">
                <a:solidFill>
                  <a:srgbClr val="3D5D72"/>
                </a:solidFill>
              </a:rPr>
              <a:t>Konzentration der </a:t>
            </a:r>
            <a:r>
              <a:rPr lang="de-DE" b="1" dirty="0">
                <a:solidFill>
                  <a:srgbClr val="3D5D72"/>
                </a:solidFill>
              </a:rPr>
              <a:t>ERP-Anbieter</a:t>
            </a:r>
            <a:endParaRPr lang="de-DE" dirty="0">
              <a:solidFill>
                <a:srgbClr val="3D5D72"/>
              </a:solidFill>
            </a:endParaRP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dirty="0">
                <a:solidFill>
                  <a:srgbClr val="3D5D72"/>
                </a:solidFill>
              </a:rPr>
              <a:t>Digitalisierungsunterstützung:  </a:t>
            </a:r>
            <a:r>
              <a:rPr lang="de-DE" b="1" dirty="0">
                <a:solidFill>
                  <a:srgbClr val="3D5D72"/>
                </a:solidFill>
              </a:rPr>
              <a:t>DigiSol </a:t>
            </a:r>
            <a:r>
              <a:rPr lang="de-DE" dirty="0">
                <a:solidFill>
                  <a:srgbClr val="3D5D72"/>
                </a:solidFill>
              </a:rPr>
              <a:t>wird sehr gut angenommen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dirty="0">
                <a:solidFill>
                  <a:srgbClr val="3D5D72"/>
                </a:solidFill>
              </a:rPr>
              <a:t>IW 2050 und </a:t>
            </a:r>
            <a:r>
              <a:rPr lang="de-DE" b="1" dirty="0">
                <a:solidFill>
                  <a:srgbClr val="3D5D72"/>
                </a:solidFill>
              </a:rPr>
              <a:t>Treuhandstelle</a:t>
            </a:r>
            <a:r>
              <a:rPr lang="de-DE" dirty="0">
                <a:solidFill>
                  <a:srgbClr val="3D5D72"/>
                </a:solidFill>
              </a:rPr>
              <a:t>: technische Klimapfade erstellen und wirtschaftliche  Umsetzung prüfen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 err="1">
                <a:solidFill>
                  <a:srgbClr val="3D5D72"/>
                </a:solidFill>
              </a:rPr>
              <a:t>Maro</a:t>
            </a:r>
            <a:r>
              <a:rPr lang="de-DE" b="1" dirty="0">
                <a:solidFill>
                  <a:srgbClr val="3D5D72"/>
                </a:solidFill>
              </a:rPr>
              <a:t> eG</a:t>
            </a:r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DE" b="1" dirty="0">
                <a:solidFill>
                  <a:srgbClr val="3D5D72"/>
                </a:solidFill>
              </a:rPr>
              <a:t>………</a:t>
            </a:r>
          </a:p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3BD5CC-2F6E-3E8C-B4E9-6CB24A64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21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262464" y="4803998"/>
            <a:ext cx="486000" cy="273600"/>
          </a:xfrm>
        </p:spPr>
        <p:txBody>
          <a:bodyPr/>
          <a:lstStyle/>
          <a:p>
            <a:fld id="{6691A161-0D27-478D-AAEB-D0BFEC36F99A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555306" y="3023116"/>
            <a:ext cx="41211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6EBD4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Kontakt</a:t>
            </a:r>
          </a:p>
          <a:p>
            <a:r>
              <a:rPr lang="de-DE" sz="1400" dirty="0">
                <a:solidFill>
                  <a:srgbClr val="3D5D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Hans Maier</a:t>
            </a:r>
          </a:p>
          <a:p>
            <a:r>
              <a:rPr lang="de-DE" sz="1400" dirty="0">
                <a:solidFill>
                  <a:srgbClr val="3D5D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Verbandsdirektor des VdW Bayern</a:t>
            </a:r>
          </a:p>
          <a:p>
            <a:r>
              <a:rPr lang="de-DE" sz="1400" dirty="0">
                <a:solidFill>
                  <a:srgbClr val="3D5D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E-Mail: hans.maier@vdwbayern.de</a:t>
            </a:r>
          </a:p>
          <a:p>
            <a:r>
              <a:rPr lang="de-DE" sz="1400" dirty="0">
                <a:solidFill>
                  <a:srgbClr val="3D5D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Tel.: 089 / 29 00 20 -</a:t>
            </a:r>
            <a:r>
              <a:rPr lang="de-DE" sz="1400" baseline="0" dirty="0">
                <a:solidFill>
                  <a:srgbClr val="3D5D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411</a:t>
            </a:r>
            <a:endParaRPr lang="de-DE" sz="1400" dirty="0">
              <a:solidFill>
                <a:srgbClr val="3D5D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419622"/>
            <a:ext cx="4841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dirty="0">
                <a:solidFill>
                  <a:srgbClr val="3D5D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88908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Segoe UI"/>
                <a:ea typeface="MS PGothic"/>
                <a:cs typeface="Segoe UI"/>
              </a:rPr>
              <a:t>Ausgangssituation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dirty="0">
                <a:solidFill>
                  <a:srgbClr val="3D5D72"/>
                </a:solidFill>
              </a:rPr>
              <a:t>Bezahlbares Wohnen = zentrale Säule für den gesellschaftlichen Zusammenhalt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>
              <a:solidFill>
                <a:srgbClr val="3D5D7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de-DE" dirty="0">
              <a:solidFill>
                <a:srgbClr val="3D5D72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Muss </a:t>
            </a:r>
            <a:r>
              <a:rPr lang="de-DE" b="1" dirty="0">
                <a:solidFill>
                  <a:srgbClr val="3D5D72"/>
                </a:solidFill>
              </a:rPr>
              <a:t>langfristig abgesichert </a:t>
            </a:r>
            <a:r>
              <a:rPr lang="de-DE" dirty="0">
                <a:solidFill>
                  <a:srgbClr val="3D5D72"/>
                </a:solidFill>
              </a:rPr>
              <a:t>werden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3D5D72"/>
                </a:solidFill>
              </a:rPr>
              <a:t>Klima</a:t>
            </a:r>
            <a:r>
              <a:rPr lang="de-DE" dirty="0">
                <a:solidFill>
                  <a:srgbClr val="3D5D72"/>
                </a:solidFill>
              </a:rPr>
              <a:t>- und </a:t>
            </a:r>
            <a:r>
              <a:rPr lang="de-DE" b="1" dirty="0">
                <a:solidFill>
                  <a:srgbClr val="3D5D72"/>
                </a:solidFill>
              </a:rPr>
              <a:t>alters</a:t>
            </a:r>
            <a:r>
              <a:rPr lang="de-DE" dirty="0">
                <a:solidFill>
                  <a:srgbClr val="3D5D72"/>
                </a:solidFill>
              </a:rPr>
              <a:t>gerechte Transformation der Gebäude ermöglichen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dirty="0">
                <a:solidFill>
                  <a:srgbClr val="3D5D72"/>
                </a:solidFill>
              </a:rPr>
              <a:t>Aber: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durchgreifende politische Lösungen für Bezahlbares Wohnen bleiben Fehlanzeige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sozial orientierte Wohnungsunternehmen nicht alleine lassen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>
              <a:solidFill>
                <a:srgbClr val="3D5D72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DE" dirty="0">
              <a:solidFill>
                <a:srgbClr val="3D5D7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Pfeil: nach unten gekrümmt 4">
            <a:extLst>
              <a:ext uri="{FF2B5EF4-FFF2-40B4-BE49-F238E27FC236}">
                <a16:creationId xmlns:a16="http://schemas.microsoft.com/office/drawing/2014/main" id="{8856E86B-0F24-6025-8D05-396C1F63A721}"/>
              </a:ext>
            </a:extLst>
          </p:cNvPr>
          <p:cNvSpPr/>
          <p:nvPr/>
        </p:nvSpPr>
        <p:spPr>
          <a:xfrm>
            <a:off x="611560" y="1851670"/>
            <a:ext cx="440815" cy="209178"/>
          </a:xfrm>
          <a:prstGeom prst="curvedDownArrow">
            <a:avLst/>
          </a:prstGeom>
          <a:solidFill>
            <a:srgbClr val="3D5D72"/>
          </a:solidFill>
          <a:ln>
            <a:solidFill>
              <a:srgbClr val="3D5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6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egoe UI"/>
                <a:ea typeface="MS PGothic"/>
                <a:cs typeface="Segoe UI"/>
              </a:rPr>
              <a:t>Die Herausforderungen sind bekannt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1AD5241-1417-124B-6F79-A127BDFF9B7C}"/>
              </a:ext>
            </a:extLst>
          </p:cNvPr>
          <p:cNvSpPr txBox="1"/>
          <p:nvPr/>
        </p:nvSpPr>
        <p:spPr>
          <a:xfrm>
            <a:off x="935595" y="1232927"/>
            <a:ext cx="2088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Bau-/ Moderni-sierungskosten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910ECB-2144-0CDB-BE0E-43D26C1D3691}"/>
              </a:ext>
            </a:extLst>
          </p:cNvPr>
          <p:cNvSpPr txBox="1"/>
          <p:nvPr/>
        </p:nvSpPr>
        <p:spPr>
          <a:xfrm>
            <a:off x="4788024" y="2600480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Grundstücke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5B180CB-33A1-7A45-12E2-1DA12C4F8CE7}"/>
              </a:ext>
            </a:extLst>
          </p:cNvPr>
          <p:cNvSpPr txBox="1"/>
          <p:nvPr/>
        </p:nvSpPr>
        <p:spPr>
          <a:xfrm>
            <a:off x="3203848" y="1769819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Techn. Standards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2D63FD-A0EF-D482-1D84-C5F54308EDC4}"/>
              </a:ext>
            </a:extLst>
          </p:cNvPr>
          <p:cNvSpPr txBox="1"/>
          <p:nvPr/>
        </p:nvSpPr>
        <p:spPr>
          <a:xfrm>
            <a:off x="6372200" y="1469162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Klimaschutz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E1B45D-C7A6-D790-6C7E-C2D1202A7E12}"/>
              </a:ext>
            </a:extLst>
          </p:cNvPr>
          <p:cNvSpPr txBox="1"/>
          <p:nvPr/>
        </p:nvSpPr>
        <p:spPr>
          <a:xfrm>
            <a:off x="683568" y="3249286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Fördermittel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92B798-29FA-1350-BEBE-D0BBE67C5920}"/>
              </a:ext>
            </a:extLst>
          </p:cNvPr>
          <p:cNvSpPr txBox="1"/>
          <p:nvPr/>
        </p:nvSpPr>
        <p:spPr>
          <a:xfrm>
            <a:off x="1475656" y="2371053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Demografische Entwicklung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600F192-9B00-4D5C-7439-5E05492C5E5F}"/>
              </a:ext>
            </a:extLst>
          </p:cNvPr>
          <p:cNvSpPr txBox="1"/>
          <p:nvPr/>
        </p:nvSpPr>
        <p:spPr>
          <a:xfrm>
            <a:off x="3018656" y="3618618"/>
            <a:ext cx="1800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Bevölkerungs- entwicklung/ Demographie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E7624E2-F5DB-FAA9-2D03-7312A13FFA27}"/>
              </a:ext>
            </a:extLst>
          </p:cNvPr>
          <p:cNvSpPr txBox="1"/>
          <p:nvPr/>
        </p:nvSpPr>
        <p:spPr>
          <a:xfrm>
            <a:off x="6176969" y="2138717"/>
            <a:ext cx="194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Zinsen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1BDDA7-219C-16FA-9E00-F25C3C493B08}"/>
              </a:ext>
            </a:extLst>
          </p:cNvPr>
          <p:cNvSpPr txBox="1"/>
          <p:nvPr/>
        </p:nvSpPr>
        <p:spPr>
          <a:xfrm>
            <a:off x="5724128" y="3595248"/>
            <a:ext cx="1584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Gesetzliche Vorgaben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8480AE0-558F-11EA-9353-0F40A7151382}"/>
              </a:ext>
            </a:extLst>
          </p:cNvPr>
          <p:cNvSpPr txBox="1"/>
          <p:nvPr/>
        </p:nvSpPr>
        <p:spPr>
          <a:xfrm>
            <a:off x="3116532" y="2819684"/>
            <a:ext cx="194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Bürokratie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27CB98-ED60-8CE7-7F7F-45A6922C4EDD}"/>
              </a:ext>
            </a:extLst>
          </p:cNvPr>
          <p:cNvSpPr txBox="1"/>
          <p:nvPr/>
        </p:nvSpPr>
        <p:spPr>
          <a:xfrm>
            <a:off x="6891976" y="2832718"/>
            <a:ext cx="194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Baunebenkosten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A0A91C-1CAB-2603-247F-CD611B1794B3}"/>
              </a:ext>
            </a:extLst>
          </p:cNvPr>
          <p:cNvSpPr txBox="1"/>
          <p:nvPr/>
        </p:nvSpPr>
        <p:spPr>
          <a:xfrm>
            <a:off x="1141276" y="4002042"/>
            <a:ext cx="1944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3D5D72"/>
                </a:solidFill>
              </a:rPr>
              <a:t>Fachkräfte-</a:t>
            </a:r>
            <a:br>
              <a:rPr lang="de-DE" dirty="0">
                <a:solidFill>
                  <a:srgbClr val="3D5D72"/>
                </a:solidFill>
              </a:rPr>
            </a:br>
            <a:r>
              <a:rPr lang="de-DE" dirty="0">
                <a:solidFill>
                  <a:srgbClr val="3D5D72"/>
                </a:solidFill>
              </a:rPr>
              <a:t>mangel</a:t>
            </a:r>
          </a:p>
        </p:txBody>
      </p:sp>
    </p:spTree>
    <p:extLst>
      <p:ext uri="{BB962C8B-B14F-4D97-AF65-F5344CB8AC3E}">
        <p14:creationId xmlns:p14="http://schemas.microsoft.com/office/powerpoint/2010/main" val="172034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Europa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Schwerpunktthemen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03598"/>
            <a:ext cx="8271631" cy="36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Erstmals EU-Kommissionsmitglied für Wohnungswesen und Energie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Aufgaben: </a:t>
            </a:r>
          </a:p>
          <a:p>
            <a:pPr marL="623888" lvl="1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Förderung des sozialen und bezahlbaren Wohnungsbaus</a:t>
            </a:r>
          </a:p>
          <a:p>
            <a:pPr marL="623888" lvl="1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Koordination der Verwendung der Mittel der Europäischen Investitionsbank (EIB)</a:t>
            </a:r>
          </a:p>
          <a:p>
            <a:pPr marL="623888" lvl="1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Plan für erschwinglichen Wohnraum</a:t>
            </a:r>
          </a:p>
          <a:p>
            <a:pPr marL="623888" lvl="1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Einführung des Klima-Sozialfonds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Forderungen der Wohnungswirtschaft:</a:t>
            </a:r>
          </a:p>
          <a:p>
            <a:pPr marL="627063" lvl="1" indent="-2714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Keine neuen EU-weiten Regulierungen</a:t>
            </a:r>
          </a:p>
          <a:p>
            <a:pPr marL="627063" lvl="1" indent="-2714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Interne Koordinierung</a:t>
            </a:r>
          </a:p>
          <a:p>
            <a:pPr marL="627063" lvl="1" indent="-2714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Ökonomische Auswirkungen mitberücksichtigen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209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Deutschland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Wohnungsbestand: Transformation durch klima- und generationengerechten Umbau wirtschaftliche ermöglichen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</a:rPr>
              <a:t>CO</a:t>
            </a:r>
            <a:r>
              <a:rPr lang="de-DE" baseline="-25000" dirty="0">
                <a:solidFill>
                  <a:srgbClr val="3D5D72"/>
                </a:solidFill>
              </a:rPr>
              <a:t>2</a:t>
            </a:r>
            <a:r>
              <a:rPr lang="de-DE" dirty="0">
                <a:solidFill>
                  <a:srgbClr val="3D5D72"/>
                </a:solidFill>
              </a:rPr>
              <a:t> vermeiden: Die Maßnahmen mit den geringsten Kosten ermöglichen </a:t>
            </a:r>
            <a:br>
              <a:rPr lang="de-DE" dirty="0">
                <a:solidFill>
                  <a:srgbClr val="3D5D72"/>
                </a:solidFill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</a:t>
            </a:r>
            <a:r>
              <a:rPr lang="de-DE" dirty="0">
                <a:solidFill>
                  <a:srgbClr val="3D5D72"/>
                </a:solidFill>
              </a:rPr>
              <a:t>Optimierung des Gebäudeenergiegesetzes GEG</a:t>
            </a:r>
            <a:br>
              <a:rPr lang="de-DE" dirty="0">
                <a:solidFill>
                  <a:srgbClr val="3D5D72"/>
                </a:solidFill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Spekulation mit Zertifikaten verhindern und Sozialplan ausarbeiten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Soziale Abfederung auch für Mieter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Sozialbonus auch für den vermieteten Bestand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Bemessung einer langfristig verlässlichen Förderung an den Klimazielen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Fernwärme zum Teil der Lösung machen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Gedanken der Monopolkommission zur Begrenzung künftiger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	Fernwärmepreise aufgreifen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Einfache Lösungen für eine kostenneutrale oder sehr kostengünstige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	Vorgehensweise</a:t>
            </a:r>
            <a:endParaRPr lang="de-DE" dirty="0">
              <a:solidFill>
                <a:srgbClr val="3D5D7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49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Deutschland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Wohnungsbestand: Transformation durch klima- und generationengerechten Umbau wirtschaftliche ermöglichen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</a:rPr>
              <a:t>Verlässliche Wärme aus der Tiefe für das Wohnen zugänglich und bezahlbar machen</a:t>
            </a:r>
            <a:br>
              <a:rPr lang="de-DE" dirty="0">
                <a:solidFill>
                  <a:srgbClr val="3D5D72"/>
                </a:solidFill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Erhöhung/Verstetigung der Förderung + Bürgschaftsprogramm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Erleichterungen für Großwärmepumpen und Wärmespeicher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Solarausbau und gemeinschaftliche Gebäudeversorgung für ganze Quartiere ermöglichen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Nutzungspflicht für Mieter bei Vorliegen einer Solarpflicht einführen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Erneuerbare-Energien-Gemeinschaft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</a:rPr>
              <a:t>Glasfaserausbau: Gesetzliche Investitionshindernisse beseitigen</a:t>
            </a:r>
            <a:br>
              <a:rPr lang="de-DE" dirty="0">
                <a:solidFill>
                  <a:srgbClr val="3D5D72"/>
                </a:solidFill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Beendigung Diskriminierung Wohnungswirtschaft bei Entgeltmaß	stäben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Änderung der Regelungen zum Glasfaserbereitstellungsentgelt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endParaRPr lang="de-DE" dirty="0">
              <a:solidFill>
                <a:srgbClr val="3D5D72"/>
              </a:solidFill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4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Deutschland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Wohnungsbestand: Transformation durch klima- und generationengerechten Umbau wirtschaftliche ermöglichen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</a:rPr>
              <a:t>Europäische Gebäuderichtlinie (</a:t>
            </a:r>
            <a:r>
              <a:rPr lang="de-DE" b="1" dirty="0">
                <a:solidFill>
                  <a:srgbClr val="3D5D72"/>
                </a:solidFill>
              </a:rPr>
              <a:t>EPBD</a:t>
            </a:r>
            <a:r>
              <a:rPr lang="de-DE" dirty="0">
                <a:solidFill>
                  <a:srgbClr val="3D5D72"/>
                </a:solidFill>
              </a:rPr>
              <a:t>) bezahlbar umsetzen</a:t>
            </a:r>
            <a:br>
              <a:rPr lang="de-DE" dirty="0">
                <a:solidFill>
                  <a:srgbClr val="3D5D72"/>
                </a:solidFill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CO</a:t>
            </a:r>
            <a:r>
              <a:rPr lang="de-DE" baseline="-25000" dirty="0">
                <a:solidFill>
                  <a:srgbClr val="3D5D72"/>
                </a:solidFill>
                <a:sym typeface="Wingdings" panose="05000000000000000000" pitchFamily="2" charset="2"/>
              </a:rPr>
              <a:t>2</a:t>
            </a: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-Minderungsziele im Neubau - Lebenszyklus von Gebäuden; 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	im Bestand - Betrachtung Quartier oder Wohnungsunternehmen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Sämtliche Maßnahmen zur Energieeinsparung und zur Treibhausgas-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	minderung als Sanierung anerkennen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Berücksichtigung von digitalen Lösungen als Betriebskosten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Pflegebedürftigen Menschen Wohnen in eigenen vier Wänden ermöglichen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 	Anhebung des Kostenzuschusses </a:t>
            </a:r>
          </a:p>
          <a:p>
            <a:pPr marL="0" indent="0">
              <a:spcBef>
                <a:spcPts val="600"/>
              </a:spcBef>
              <a:buNone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      	Verstetigung vorsorgender KfW-Programme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      	Gemeinschaftliche Wohnformen unter dem Dach einer eG stärker fördern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38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5D32-57FE-E7C8-9816-B98EFD8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6EBD48"/>
                </a:solidFill>
                <a:latin typeface="Segoe UI"/>
                <a:ea typeface="MS PGothic"/>
                <a:cs typeface="Segoe UI"/>
              </a:rPr>
              <a:t>Deutschland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r>
              <a:rPr lang="de-DE" dirty="0">
                <a:latin typeface="Segoe UI"/>
                <a:ea typeface="MS PGothic"/>
                <a:cs typeface="Segoe UI"/>
              </a:rPr>
              <a:t>Wohnungsneubau: Wirtschaftlicher Fortschritt und sozialer Zusammenhalt gehen nur mit mehr Wohnraum!</a:t>
            </a:r>
            <a:br>
              <a:rPr lang="de-DE" dirty="0">
                <a:latin typeface="Segoe UI"/>
                <a:ea typeface="MS PGothic"/>
                <a:cs typeface="Segoe UI"/>
              </a:rPr>
            </a:br>
            <a:br>
              <a:rPr lang="de-DE" dirty="0">
                <a:latin typeface="Segoe UI"/>
                <a:ea typeface="MS PGothic"/>
                <a:cs typeface="Segoe UI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475F6-7E90-7395-F355-D68A202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275606"/>
            <a:ext cx="8271631" cy="3281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Neubau wieder ermöglichen &amp; Unterstützung gezielt ausrichten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Zinsförderung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Zinsgünstige Kredite der EIB bzw. EU-Fördermittel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Verzicht auf überambitionierte Standards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Dritte Fördersäule für den bezahlbaren Wohnraum etablieren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23900" algn="l"/>
              </a:tabLst>
            </a:pP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Schaffung von Wohnraum in Mangelgebieten muss künftig im „überragenden öffentlichen Interesse“ sein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Bezahlbarer Wohnungsbau in Mangelgebieten = vorrangiger Belang</a:t>
            </a:r>
            <a:b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3D5D72"/>
                </a:solidFill>
                <a:sym typeface="Wingdings" panose="05000000000000000000" pitchFamily="2" charset="2"/>
              </a:rPr>
              <a:t>	Generalklausel im Baurecht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677D-1B64-84BD-89D8-370189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5712832"/>
      </p:ext>
    </p:extLst>
  </p:cSld>
  <p:clrMapOvr>
    <a:masterClrMapping/>
  </p:clrMapOvr>
</p:sld>
</file>

<file path=ppt/theme/theme1.xml><?xml version="1.0" encoding="utf-8"?>
<a:theme xmlns:a="http://schemas.openxmlformats.org/drawingml/2006/main" name="VdW Bayern mit Füllfarbe">
  <a:themeElements>
    <a:clrScheme name="VdW Farben">
      <a:dk1>
        <a:sysClr val="windowText" lastClr="000000"/>
      </a:dk1>
      <a:lt1>
        <a:sysClr val="window" lastClr="FFFFFF"/>
      </a:lt1>
      <a:dk2>
        <a:srgbClr val="3D5D72"/>
      </a:dk2>
      <a:lt2>
        <a:srgbClr val="6EBD48"/>
      </a:lt2>
      <a:accent1>
        <a:srgbClr val="F69B38"/>
      </a:accent1>
      <a:accent2>
        <a:srgbClr val="DA5835"/>
      </a:accent2>
      <a:accent3>
        <a:srgbClr val="4AC1EB"/>
      </a:accent3>
      <a:accent4>
        <a:srgbClr val="FF1E00"/>
      </a:accent4>
      <a:accent5>
        <a:srgbClr val="2582C5"/>
      </a:accent5>
      <a:accent6>
        <a:srgbClr val="004070"/>
      </a:accent6>
      <a:hlink>
        <a:srgbClr val="000000"/>
      </a:hlink>
      <a:folHlink>
        <a:srgbClr val="3D5D72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VdW Bayern_Folienmaster_2020_fin.potx  -  Schreibgeschützt" id="{F2378D16-5383-47AF-A4E2-898AAA33DCBE}" vid="{33F3D8F5-921C-4889-A3E4-23F3EEB0E621}"/>
    </a:ext>
  </a:extLst>
</a:theme>
</file>

<file path=ppt/theme/theme2.xml><?xml version="1.0" encoding="utf-8"?>
<a:theme xmlns:a="http://schemas.openxmlformats.org/drawingml/2006/main" name="VdW Bayern weiß">
  <a:themeElements>
    <a:clrScheme name="VdW Farben">
      <a:dk1>
        <a:sysClr val="windowText" lastClr="000000"/>
      </a:dk1>
      <a:lt1>
        <a:sysClr val="window" lastClr="FFFFFF"/>
      </a:lt1>
      <a:dk2>
        <a:srgbClr val="3D5D72"/>
      </a:dk2>
      <a:lt2>
        <a:srgbClr val="6EBD48"/>
      </a:lt2>
      <a:accent1>
        <a:srgbClr val="F69B38"/>
      </a:accent1>
      <a:accent2>
        <a:srgbClr val="DA5835"/>
      </a:accent2>
      <a:accent3>
        <a:srgbClr val="4AC1EB"/>
      </a:accent3>
      <a:accent4>
        <a:srgbClr val="FF1E00"/>
      </a:accent4>
      <a:accent5>
        <a:srgbClr val="2582C5"/>
      </a:accent5>
      <a:accent6>
        <a:srgbClr val="004070"/>
      </a:accent6>
      <a:hlink>
        <a:srgbClr val="000000"/>
      </a:hlink>
      <a:folHlink>
        <a:srgbClr val="3D5D72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W Bayern_Folienmaster_2020_fin.potx  -  Schreibgeschützt" id="{F2378D16-5383-47AF-A4E2-898AAA33DCBE}" vid="{238FADDD-42EC-4548-BDF8-0F156CA3350B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dW Bay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dW Bay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VdW Bayern_Folienmaster_2020_fin</Template>
  <TotalTime>0</TotalTime>
  <Words>1356</Words>
  <Application>Microsoft Office PowerPoint</Application>
  <PresentationFormat>Bildschirmpräsentation (16:9)</PresentationFormat>
  <Paragraphs>157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Arial Bold</vt:lpstr>
      <vt:lpstr>Segoe UI</vt:lpstr>
      <vt:lpstr>Wingdings</vt:lpstr>
      <vt:lpstr>VdW Bayern mit Füllfarbe</vt:lpstr>
      <vt:lpstr>VdW Bayern weiß</vt:lpstr>
      <vt:lpstr>  Was für das bezahlbare Wohnen wichtig ist!</vt:lpstr>
      <vt:lpstr> </vt:lpstr>
      <vt:lpstr>Ausgangssituation </vt:lpstr>
      <vt:lpstr>Die Herausforderungen sind bekannt  </vt:lpstr>
      <vt:lpstr>Europa Schwerpunktthemen  </vt:lpstr>
      <vt:lpstr>Deutschland Wohnungsbestand: Transformation durch klima- und generationengerechten Umbau wirtschaftliche ermöglichen  </vt:lpstr>
      <vt:lpstr>Deutschland Wohnungsbestand: Transformation durch klima- und generationengerechten Umbau wirtschaftliche ermöglichen  </vt:lpstr>
      <vt:lpstr>Deutschland Wohnungsbestand: Transformation durch klima- und generationengerechten Umbau wirtschaftliche ermöglichen  </vt:lpstr>
      <vt:lpstr>Deutschland Wohnungsneubau: Wirtschaftlicher Fortschritt und sozialer Zusammenhalt gehen nur mit mehr Wohnraum!  </vt:lpstr>
      <vt:lpstr>Deutschland Wohnungsneubau: Wirtschaftlicher Fortschritt und sozialer Zusammenhalt gehen nur mit mehr Wohnraum!  </vt:lpstr>
      <vt:lpstr>Deutschland Wohnungsneubau: Wirtschaftlicher Fortschritt und sozialer Zusammenhalt gehen nur mit mehr Wohnraum!  </vt:lpstr>
      <vt:lpstr>Deutschland Lösung der gigantischen Aufgaben muss bezahlt werden können  </vt:lpstr>
      <vt:lpstr>Bayern Bezahlbares Wohnen braucht Förderung</vt:lpstr>
      <vt:lpstr>Bayern Bezahlbares Wohnen braucht Erleichterungen</vt:lpstr>
      <vt:lpstr> </vt:lpstr>
      <vt:lpstr>VdW Bayern Mitgliedsunternehmen – Kennzahlen und regionale Verteilung</vt:lpstr>
      <vt:lpstr>VdW Bayern Umfrage Fördermittel</vt:lpstr>
      <vt:lpstr>VdW Bayern Presse- und Öffentlichkeitsarbeit - Folgen Sie uns…</vt:lpstr>
      <vt:lpstr>VdW Bayern Großveranstaltungen - Termine 2025</vt:lpstr>
      <vt:lpstr>VdW Bayern  Großveranstaltungen - Termine 2025</vt:lpstr>
      <vt:lpstr>VdW Bayern Neues Corporate Design bei GdW und Regionalverbänden</vt:lpstr>
      <vt:lpstr>VdW Bayern  Sonstige Themen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Maier, Hans</dc:creator>
  <cp:lastModifiedBy>Straka, Angelika</cp:lastModifiedBy>
  <cp:revision>40</cp:revision>
  <cp:lastPrinted>2024-10-10T13:42:04Z</cp:lastPrinted>
  <dcterms:created xsi:type="dcterms:W3CDTF">2024-10-04T06:48:08Z</dcterms:created>
  <dcterms:modified xsi:type="dcterms:W3CDTF">2024-10-31T10:56:21Z</dcterms:modified>
</cp:coreProperties>
</file>