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648" r:id="rId1"/>
    <p:sldMasterId id="2147483659" r:id="rId2"/>
  </p:sldMasterIdLst>
  <p:notesMasterIdLst>
    <p:notesMasterId r:id="rId36"/>
  </p:notesMasterIdLst>
  <p:handoutMasterIdLst>
    <p:handoutMasterId r:id="rId37"/>
  </p:handoutMasterIdLst>
  <p:sldIdLst>
    <p:sldId id="256" r:id="rId3"/>
    <p:sldId id="279" r:id="rId4"/>
    <p:sldId id="303" r:id="rId5"/>
    <p:sldId id="315" r:id="rId6"/>
    <p:sldId id="321" r:id="rId7"/>
    <p:sldId id="300" r:id="rId8"/>
    <p:sldId id="1405" r:id="rId9"/>
    <p:sldId id="267" r:id="rId10"/>
    <p:sldId id="269" r:id="rId11"/>
    <p:sldId id="268" r:id="rId12"/>
    <p:sldId id="270" r:id="rId13"/>
    <p:sldId id="273" r:id="rId14"/>
    <p:sldId id="271" r:id="rId15"/>
    <p:sldId id="1424" r:id="rId16"/>
    <p:sldId id="1408" r:id="rId17"/>
    <p:sldId id="1426" r:id="rId18"/>
    <p:sldId id="1425" r:id="rId19"/>
    <p:sldId id="1406" r:id="rId20"/>
    <p:sldId id="1411" r:id="rId21"/>
    <p:sldId id="1412" r:id="rId22"/>
    <p:sldId id="1428" r:id="rId23"/>
    <p:sldId id="1386" r:id="rId24"/>
    <p:sldId id="1436" r:id="rId25"/>
    <p:sldId id="1437" r:id="rId26"/>
    <p:sldId id="1433" r:id="rId27"/>
    <p:sldId id="1434" r:id="rId28"/>
    <p:sldId id="1435" r:id="rId29"/>
    <p:sldId id="1393" r:id="rId30"/>
    <p:sldId id="1431" r:id="rId31"/>
    <p:sldId id="1400" r:id="rId32"/>
    <p:sldId id="1407" r:id="rId33"/>
    <p:sldId id="1430" r:id="rId34"/>
    <p:sldId id="259" r:id="rId35"/>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346">
          <p15:clr>
            <a:srgbClr val="A4A3A4"/>
          </p15:clr>
        </p15:guide>
        <p15:guide id="3" orient="horz" pos="894">
          <p15:clr>
            <a:srgbClr val="A4A3A4"/>
          </p15:clr>
        </p15:guide>
        <p15:guide id="4" pos="521" userDrawn="1">
          <p15:clr>
            <a:srgbClr val="A4A3A4"/>
          </p15:clr>
        </p15:guide>
        <p15:guide id="5" pos="657">
          <p15:clr>
            <a:srgbClr val="A4A3A4"/>
          </p15:clr>
        </p15:guide>
        <p15:guide id="6" pos="884">
          <p15:clr>
            <a:srgbClr val="A4A3A4"/>
          </p15:clr>
        </p15:guide>
        <p15:guide id="7" pos="5476">
          <p15:clr>
            <a:srgbClr val="A4A3A4"/>
          </p15:clr>
        </p15:guide>
        <p15:guide id="8" pos="29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D72"/>
    <a:srgbClr val="6EBD48"/>
    <a:srgbClr val="2F4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4A959-36A2-482B-945A-A29D4759856E}" v="1" dt="2025-03-12T10:06:02.72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30" autoAdjust="0"/>
  </p:normalViewPr>
  <p:slideViewPr>
    <p:cSldViewPr>
      <p:cViewPr varScale="1">
        <p:scale>
          <a:sx n="158" d="100"/>
          <a:sy n="158" d="100"/>
        </p:scale>
        <p:origin x="378" y="144"/>
      </p:cViewPr>
      <p:guideLst>
        <p:guide orient="horz" pos="1620"/>
        <p:guide orient="horz" pos="2346"/>
        <p:guide orient="horz" pos="894"/>
        <p:guide pos="521"/>
        <p:guide pos="657"/>
        <p:guide pos="884"/>
        <p:guide pos="5476"/>
        <p:guide pos="2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9" d="100"/>
          <a:sy n="99" d="100"/>
        </p:scale>
        <p:origin x="357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ka, Angelika" userId="5bdaff82-11c0-429b-a710-492c3a467152" providerId="ADAL" clId="{3C84A959-36A2-482B-945A-A29D4759856E}"/>
    <pc:docChg chg="modSld modNotesMaster modHandout">
      <pc:chgData name="Straka, Angelika" userId="5bdaff82-11c0-429b-a710-492c3a467152" providerId="ADAL" clId="{3C84A959-36A2-482B-945A-A29D4759856E}" dt="2025-03-18T08:45:34.425" v="70"/>
      <pc:docMkLst>
        <pc:docMk/>
      </pc:docMkLst>
      <pc:sldChg chg="modSp mod">
        <pc:chgData name="Straka, Angelika" userId="5bdaff82-11c0-429b-a710-492c3a467152" providerId="ADAL" clId="{3C84A959-36A2-482B-945A-A29D4759856E}" dt="2025-03-18T08:45:34.425" v="70"/>
        <pc:sldMkLst>
          <pc:docMk/>
          <pc:sldMk cId="3927425275" sldId="256"/>
        </pc:sldMkLst>
        <pc:spChg chg="mod">
          <ac:chgData name="Straka, Angelika" userId="5bdaff82-11c0-429b-a710-492c3a467152" providerId="ADAL" clId="{3C84A959-36A2-482B-945A-A29D4759856E}" dt="2025-03-18T08:45:34.425" v="70"/>
          <ac:spMkLst>
            <pc:docMk/>
            <pc:sldMk cId="3927425275" sldId="256"/>
            <ac:spMk id="4" creationId="{00000000-0000-0000-0000-000000000000}"/>
          </ac:spMkLst>
        </pc:spChg>
        <pc:spChg chg="mod">
          <ac:chgData name="Straka, Angelika" userId="5bdaff82-11c0-429b-a710-492c3a467152" providerId="ADAL" clId="{3C84A959-36A2-482B-945A-A29D4759856E}" dt="2025-03-18T08:42:55.828" v="65" actId="20577"/>
          <ac:spMkLst>
            <pc:docMk/>
            <pc:sldMk cId="3927425275" sldId="256"/>
            <ac:spMk id="5" creationId="{00000000-0000-0000-0000-000000000000}"/>
          </ac:spMkLst>
        </pc:spChg>
        <pc:spChg chg="mod">
          <ac:chgData name="Straka, Angelika" userId="5bdaff82-11c0-429b-a710-492c3a467152" providerId="ADAL" clId="{3C84A959-36A2-482B-945A-A29D4759856E}" dt="2025-03-18T08:42:59.953" v="69" actId="20577"/>
          <ac:spMkLst>
            <pc:docMk/>
            <pc:sldMk cId="3927425275" sldId="256"/>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dwbayern-my.sharepoint.com/personal/miia_maekinen_vdwbayern_de/Documents/Allgemein/Umfrage_Jahresabschluss%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vdwbayern-my.sharepoint.com/personal/miia_maekinen_vdwbayern_de/Documents/Wohnraumf&#246;rderung_Bayer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3-FBB1-4554-9BCF-2DCEFBEFA939}"/>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2-FBB1-4554-9BCF-2DCEFBEFA939}"/>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1-FBB1-4554-9BCF-2DCEFBEFA939}"/>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0-FBB1-4554-9BCF-2DCEFBEFA9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'Frage 6'!$A$23:$A$26</c:f>
              <c:strCache>
                <c:ptCount val="4"/>
                <c:pt idx="0">
                  <c:v>Intensivierung der energetischen Sanierung von Bestandsgebäuden (Gebäudehülle)</c:v>
                </c:pt>
                <c:pt idx="1">
                  <c:v>Implementierung von quartiersbasierten Energieversorgungskonzepten</c:v>
                </c:pt>
                <c:pt idx="2">
                  <c:v>Einsatz von Wärmepumpen bei moderater Sanierung</c:v>
                </c:pt>
                <c:pt idx="3">
                  <c:v>Fokussierung auf eine emissionsfreie Wärmeversorgung</c:v>
                </c:pt>
              </c:strCache>
            </c:strRef>
          </c:cat>
          <c:val>
            <c:numRef>
              <c:f>'Frage 6'!$B$23:$B$26</c:f>
              <c:numCache>
                <c:formatCode>0.00%</c:formatCode>
                <c:ptCount val="4"/>
                <c:pt idx="0">
                  <c:v>0.18407960199004975</c:v>
                </c:pt>
                <c:pt idx="1">
                  <c:v>0.1890547263681592</c:v>
                </c:pt>
                <c:pt idx="2">
                  <c:v>0.19402985074626866</c:v>
                </c:pt>
                <c:pt idx="3">
                  <c:v>0.28109452736318408</c:v>
                </c:pt>
              </c:numCache>
            </c:numRef>
          </c:val>
          <c:extLst>
            <c:ext xmlns:c16="http://schemas.microsoft.com/office/drawing/2014/chart" uri="{C3380CC4-5D6E-409C-BE32-E72D297353CC}">
              <c16:uniqueId val="{00000000-CD57-43E6-902D-CE3D79492061}"/>
            </c:ext>
          </c:extLst>
        </c:ser>
        <c:dLbls>
          <c:dLblPos val="outEnd"/>
          <c:showLegendKey val="0"/>
          <c:showVal val="1"/>
          <c:showCatName val="0"/>
          <c:showSerName val="0"/>
          <c:showPercent val="0"/>
          <c:showBubbleSize val="0"/>
        </c:dLbls>
        <c:gapWidth val="182"/>
        <c:axId val="541893752"/>
        <c:axId val="541897352"/>
      </c:barChart>
      <c:catAx>
        <c:axId val="541893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e-DE"/>
          </a:p>
        </c:txPr>
        <c:crossAx val="541897352"/>
        <c:crosses val="autoZero"/>
        <c:auto val="1"/>
        <c:lblAlgn val="ctr"/>
        <c:lblOffset val="100"/>
        <c:noMultiLvlLbl val="0"/>
      </c:catAx>
      <c:valAx>
        <c:axId val="541897352"/>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e-DE"/>
          </a:p>
        </c:txPr>
        <c:crossAx val="5418937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chemeClr val="bg2"/>
              </a:solidFill>
              <a:ln w="19050">
                <a:solidFill>
                  <a:schemeClr val="lt1"/>
                </a:solidFill>
              </a:ln>
              <a:effectLst/>
            </c:spPr>
            <c:extLst>
              <c:ext xmlns:c16="http://schemas.microsoft.com/office/drawing/2014/chart" uri="{C3380CC4-5D6E-409C-BE32-E72D297353CC}">
                <c16:uniqueId val="{00000001-ED0D-43EA-BC84-5CD56AFC1AC7}"/>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ED0D-43EA-BC84-5CD56AFC1AC7}"/>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ED0D-43EA-BC84-5CD56AFC1AC7}"/>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ED0D-43EA-BC84-5CD56AFC1AC7}"/>
              </c:ext>
            </c:extLst>
          </c:dPt>
          <c:dLbls>
            <c:dLbl>
              <c:idx val="0"/>
              <c:layout>
                <c:manualLayout>
                  <c:x val="-2.5931510919625613E-2"/>
                  <c:y val="-2.365905507542852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0D-43EA-BC84-5CD56AFC1AC7}"/>
                </c:ext>
              </c:extLst>
            </c:dLbl>
            <c:dLbl>
              <c:idx val="1"/>
              <c:layout>
                <c:manualLayout>
                  <c:x val="-1.656762244342214E-3"/>
                  <c:y val="-1.293279190401334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0D-43EA-BC84-5CD56AFC1AC7}"/>
                </c:ext>
              </c:extLst>
            </c:dLbl>
            <c:dLbl>
              <c:idx val="2"/>
              <c:layout>
                <c:manualLayout>
                  <c:x val="-2.5095082454315822E-2"/>
                  <c:y val="-6.107164825634148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0D-43EA-BC84-5CD56AFC1AC7}"/>
                </c:ext>
              </c:extLst>
            </c:dLbl>
            <c:dLbl>
              <c:idx val="3"/>
              <c:layout>
                <c:manualLayout>
                  <c:x val="7.9544891794186101E-4"/>
                  <c:y val="1.01550403126023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0D-43EA-BC84-5CD56AFC1AC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Tabelle1!$L$5:$L$8</c:f>
              <c:strCache>
                <c:ptCount val="4"/>
                <c:pt idx="0">
                  <c:v>Wohnungbaugenossenschaften</c:v>
                </c:pt>
                <c:pt idx="1">
                  <c:v>Kommunale Wohnungsunternehmen</c:v>
                </c:pt>
                <c:pt idx="2">
                  <c:v>Privatwirtschaftliche Wohnungsunternehmen</c:v>
                </c:pt>
                <c:pt idx="3">
                  <c:v>Sonstige</c:v>
                </c:pt>
              </c:strCache>
            </c:strRef>
          </c:cat>
          <c:val>
            <c:numRef>
              <c:f>Tabelle1!$M$5:$M$8</c:f>
              <c:numCache>
                <c:formatCode>0.0%</c:formatCode>
                <c:ptCount val="4"/>
                <c:pt idx="0">
                  <c:v>6.9017300393420578E-2</c:v>
                </c:pt>
                <c:pt idx="1">
                  <c:v>0.28719223861768378</c:v>
                </c:pt>
                <c:pt idx="2">
                  <c:v>0.47651478945255621</c:v>
                </c:pt>
                <c:pt idx="3">
                  <c:v>0.16700000000000001</c:v>
                </c:pt>
              </c:numCache>
            </c:numRef>
          </c:val>
          <c:extLst>
            <c:ext xmlns:c16="http://schemas.microsoft.com/office/drawing/2014/chart" uri="{C3380CC4-5D6E-409C-BE32-E72D297353CC}">
              <c16:uniqueId val="{00000008-ED0D-43EA-BC84-5CD56AFC1AC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2"/>
          </a:xfrm>
          <a:prstGeom prst="rect">
            <a:avLst/>
          </a:prstGeom>
        </p:spPr>
        <p:txBody>
          <a:bodyPr vert="horz" lIns="91431" tIns="45715" rIns="91431" bIns="45715" rtlCol="0"/>
          <a:lstStyle>
            <a:lvl1pPr algn="l">
              <a:defRPr sz="1200"/>
            </a:lvl1pPr>
          </a:lstStyle>
          <a:p>
            <a:endParaRPr lang="de-DE" dirty="0">
              <a:latin typeface="Segoe UI" panose="020B0502040204020203" pitchFamily="34" charset="0"/>
              <a:cs typeface="Segoe UI" panose="020B0502040204020203" pitchFamily="34" charset="0"/>
            </a:endParaRPr>
          </a:p>
        </p:txBody>
      </p:sp>
      <p:sp>
        <p:nvSpPr>
          <p:cNvPr id="4" name="Fußzeilenplatzhalter 3"/>
          <p:cNvSpPr>
            <a:spLocks noGrp="1"/>
          </p:cNvSpPr>
          <p:nvPr>
            <p:ph type="ftr" sz="quarter" idx="2"/>
          </p:nvPr>
        </p:nvSpPr>
        <p:spPr>
          <a:xfrm>
            <a:off x="2" y="9428584"/>
            <a:ext cx="2945659" cy="496332"/>
          </a:xfrm>
          <a:prstGeom prst="rect">
            <a:avLst/>
          </a:prstGeom>
        </p:spPr>
        <p:txBody>
          <a:bodyPr vert="horz" lIns="91431" tIns="45715" rIns="91431" bIns="45715" rtlCol="0" anchor="b"/>
          <a:lstStyle>
            <a:lvl1pPr algn="l">
              <a:defRPr sz="1200"/>
            </a:lvl1pPr>
          </a:lstStyle>
          <a:p>
            <a:endParaRPr lang="de-DE" dirty="0">
              <a:latin typeface="Segoe UI" panose="020B0502040204020203" pitchFamily="34" charset="0"/>
              <a:cs typeface="Segoe UI" panose="020B0502040204020203" pitchFamily="34" charset="0"/>
            </a:endParaRPr>
          </a:p>
        </p:txBody>
      </p:sp>
      <p:sp>
        <p:nvSpPr>
          <p:cNvPr id="5" name="Foliennummernplatzhalter 4"/>
          <p:cNvSpPr>
            <a:spLocks noGrp="1"/>
          </p:cNvSpPr>
          <p:nvPr>
            <p:ph type="sldNum" sz="quarter" idx="3"/>
          </p:nvPr>
        </p:nvSpPr>
        <p:spPr>
          <a:xfrm>
            <a:off x="3850445" y="9428584"/>
            <a:ext cx="2945659" cy="496332"/>
          </a:xfrm>
          <a:prstGeom prst="rect">
            <a:avLst/>
          </a:prstGeom>
        </p:spPr>
        <p:txBody>
          <a:bodyPr vert="horz" lIns="91431" tIns="45715" rIns="91431" bIns="45715" rtlCol="0" anchor="b"/>
          <a:lstStyle>
            <a:lvl1pPr algn="r">
              <a:defRPr sz="1200"/>
            </a:lvl1pPr>
          </a:lstStyle>
          <a:p>
            <a:fld id="{A1A244D9-36E5-49DD-9301-618D6B1CDEB4}" type="slidenum">
              <a:rPr lang="de-DE" smtClean="0">
                <a:latin typeface="Segoe UI" panose="020B0502040204020203" pitchFamily="34" charset="0"/>
                <a:cs typeface="Segoe UI" panose="020B0502040204020203" pitchFamily="34" charset="0"/>
              </a:rPr>
              <a:t>‹Nr.›</a:t>
            </a:fld>
            <a:endParaRPr lang="de-DE"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86080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2"/>
          </a:xfrm>
          <a:prstGeom prst="rect">
            <a:avLst/>
          </a:prstGeom>
        </p:spPr>
        <p:txBody>
          <a:bodyPr vert="horz" lIns="91431" tIns="45715" rIns="91431" bIns="45715" rtlCol="0"/>
          <a:lstStyle>
            <a:lvl1pPr algn="l">
              <a:defRPr sz="1200">
                <a:latin typeface="Segoe UI" panose="020B0502040204020203" pitchFamily="34" charset="0"/>
                <a:cs typeface="Segoe UI" panose="020B0502040204020203" pitchFamily="34" charset="0"/>
              </a:defRPr>
            </a:lvl1pPr>
          </a:lstStyle>
          <a:p>
            <a:endParaRPr lang="de-DE" dirty="0"/>
          </a:p>
        </p:txBody>
      </p:sp>
      <p:sp>
        <p:nvSpPr>
          <p:cNvPr id="3" name="Datumsplatzhalter 2"/>
          <p:cNvSpPr>
            <a:spLocks noGrp="1"/>
          </p:cNvSpPr>
          <p:nvPr>
            <p:ph type="dt" idx="1"/>
          </p:nvPr>
        </p:nvSpPr>
        <p:spPr>
          <a:xfrm>
            <a:off x="3850445" y="0"/>
            <a:ext cx="2945659" cy="496332"/>
          </a:xfrm>
          <a:prstGeom prst="rect">
            <a:avLst/>
          </a:prstGeom>
        </p:spPr>
        <p:txBody>
          <a:bodyPr vert="horz" lIns="91431" tIns="45715" rIns="91431" bIns="45715" rtlCol="0"/>
          <a:lstStyle>
            <a:lvl1pPr algn="r">
              <a:defRPr sz="1200">
                <a:latin typeface="Segoe UI" panose="020B0502040204020203" pitchFamily="34" charset="0"/>
                <a:cs typeface="Segoe UI" panose="020B0502040204020203" pitchFamily="34" charset="0"/>
              </a:defRPr>
            </a:lvl1pPr>
          </a:lstStyle>
          <a:p>
            <a:fld id="{25DC926E-3A57-4E66-B8FA-81850A153AE3}" type="datetimeFigureOut">
              <a:rPr lang="de-DE" smtClean="0"/>
              <a:pPr/>
              <a:t>18.03.2025</a:t>
            </a:fld>
            <a:endParaRPr lang="de-DE"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de-DE" dirty="0"/>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31" tIns="45715" rIns="91431" bIns="45715" rtlCol="0" anchor="b"/>
          <a:lstStyle>
            <a:lvl1pPr algn="l">
              <a:defRPr sz="1200">
                <a:latin typeface="Segoe UI" panose="020B0502040204020203" pitchFamily="34" charset="0"/>
                <a:cs typeface="Segoe UI" panose="020B0502040204020203" pitchFamily="34" charset="0"/>
              </a:defRPr>
            </a:lvl1pPr>
          </a:lstStyle>
          <a:p>
            <a:endParaRPr lang="de-DE" dirty="0"/>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1" tIns="45715" rIns="91431" bIns="45715" rtlCol="0" anchor="b"/>
          <a:lstStyle>
            <a:lvl1pPr algn="r">
              <a:defRPr sz="1200">
                <a:latin typeface="Segoe UI" panose="020B0502040204020203" pitchFamily="34" charset="0"/>
                <a:cs typeface="Segoe UI" panose="020B0502040204020203" pitchFamily="34" charset="0"/>
              </a:defRPr>
            </a:lvl1pPr>
          </a:lstStyle>
          <a:p>
            <a:fld id="{CB5D8C32-3FE3-47FE-9EEB-A848D9731BFD}" type="slidenum">
              <a:rPr lang="de-DE" smtClean="0"/>
              <a:pPr/>
              <a:t>‹Nr.›</a:t>
            </a:fld>
            <a:endParaRPr lang="de-DE" dirty="0"/>
          </a:p>
        </p:txBody>
      </p:sp>
    </p:spTree>
    <p:extLst>
      <p:ext uri="{BB962C8B-B14F-4D97-AF65-F5344CB8AC3E}">
        <p14:creationId xmlns:p14="http://schemas.microsoft.com/office/powerpoint/2010/main" val="67825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2pPr>
    <a:lvl3pPr marL="9144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3pPr>
    <a:lvl4pPr marL="13716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4pPr>
    <a:lvl5pPr marL="18288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B5D8C32-3FE3-47FE-9EEB-A848D9731BFD}" type="slidenum">
              <a:rPr lang="de-DE" smtClean="0"/>
              <a:pPr/>
              <a:t>2</a:t>
            </a:fld>
            <a:endParaRPr lang="de-DE" dirty="0"/>
          </a:p>
        </p:txBody>
      </p:sp>
    </p:spTree>
    <p:extLst>
      <p:ext uri="{BB962C8B-B14F-4D97-AF65-F5344CB8AC3E}">
        <p14:creationId xmlns:p14="http://schemas.microsoft.com/office/powerpoint/2010/main" val="405973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B5D8C32-3FE3-47FE-9EEB-A848D9731BFD}" type="slidenum">
              <a:rPr lang="de-DE" smtClean="0"/>
              <a:pPr/>
              <a:t>4</a:t>
            </a:fld>
            <a:endParaRPr lang="de-DE" dirty="0"/>
          </a:p>
        </p:txBody>
      </p:sp>
    </p:spTree>
    <p:extLst>
      <p:ext uri="{BB962C8B-B14F-4D97-AF65-F5344CB8AC3E}">
        <p14:creationId xmlns:p14="http://schemas.microsoft.com/office/powerpoint/2010/main" val="403181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B5D8C32-3FE3-47FE-9EEB-A848D9731BFD}" type="slidenum">
              <a:rPr lang="de-DE" smtClean="0"/>
              <a:pPr/>
              <a:t>18</a:t>
            </a:fld>
            <a:endParaRPr lang="de-DE" dirty="0"/>
          </a:p>
        </p:txBody>
      </p:sp>
    </p:spTree>
    <p:extLst>
      <p:ext uri="{BB962C8B-B14F-4D97-AF65-F5344CB8AC3E}">
        <p14:creationId xmlns:p14="http://schemas.microsoft.com/office/powerpoint/2010/main" val="27255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691A161-0D27-478D-AAEB-D0BFEC36F99A}" type="slidenum">
              <a:rPr lang="de-DE" smtClean="0"/>
              <a:t>‹Nr.›</a:t>
            </a:fld>
            <a:endParaRPr lang="de-DE" dirty="0"/>
          </a:p>
        </p:txBody>
      </p:sp>
      <p:sp>
        <p:nvSpPr>
          <p:cNvPr id="4" name="Textfeld 3"/>
          <p:cNvSpPr txBox="1"/>
          <p:nvPr userDrawn="1"/>
        </p:nvSpPr>
        <p:spPr>
          <a:xfrm>
            <a:off x="457200" y="205979"/>
            <a:ext cx="8229600" cy="707886"/>
          </a:xfrm>
          <a:prstGeom prst="rect">
            <a:avLst/>
          </a:prstGeom>
          <a:noFill/>
        </p:spPr>
        <p:txBody>
          <a:bodyPr wrap="square" rtlCol="0">
            <a:spAutoFit/>
          </a:bodyPr>
          <a:lstStyle/>
          <a:p>
            <a:pPr algn="l" eaLnBrk="1" hangingPunct="1">
              <a:defRPr/>
            </a:pPr>
            <a:r>
              <a:rPr lang="en-US" altLang="de-DE" sz="2000" b="1" dirty="0">
                <a:solidFill>
                  <a:srgbClr val="3D5D72"/>
                </a:solidFill>
                <a:latin typeface="Segoe UI" panose="020B0502040204020203" pitchFamily="34" charset="0"/>
                <a:ea typeface="MS PGothic" pitchFamily="34" charset="-128"/>
                <a:cs typeface="Segoe UI" panose="020B0502040204020203" pitchFamily="34" charset="0"/>
                <a:sym typeface="Arial Bold" charset="0"/>
              </a:rPr>
              <a:t>Die Wohnungswirtschaft</a:t>
            </a:r>
          </a:p>
          <a:p>
            <a:pPr algn="l" eaLnBrk="1" hangingPunct="1">
              <a:defRPr/>
            </a:pPr>
            <a:r>
              <a:rPr lang="en-US" altLang="de-DE" sz="2000" b="1" dirty="0">
                <a:solidFill>
                  <a:srgbClr val="6EBD48"/>
                </a:solidFill>
                <a:latin typeface="Segoe UI" panose="020B0502040204020203" pitchFamily="34" charset="0"/>
                <a:ea typeface="MS PGothic" pitchFamily="34" charset="-128"/>
                <a:cs typeface="Segoe UI" panose="020B0502040204020203" pitchFamily="34" charset="0"/>
                <a:sym typeface="Arial Bold" charset="0"/>
              </a:rPr>
              <a:t>Bayern</a:t>
            </a:r>
          </a:p>
        </p:txBody>
      </p:sp>
      <p:sp>
        <p:nvSpPr>
          <p:cNvPr id="10" name="Titel 1"/>
          <p:cNvSpPr>
            <a:spLocks noGrp="1"/>
          </p:cNvSpPr>
          <p:nvPr>
            <p:ph type="ctrTitle" hasCustomPrompt="1"/>
          </p:nvPr>
        </p:nvSpPr>
        <p:spPr>
          <a:xfrm>
            <a:off x="457200" y="1419622"/>
            <a:ext cx="8229600" cy="1368152"/>
          </a:xfrm>
        </p:spPr>
        <p:txBody>
          <a:bodyPr>
            <a:normAutofit/>
          </a:bodyPr>
          <a:lstStyle>
            <a:lvl1pPr>
              <a:defRPr sz="2000">
                <a:solidFill>
                  <a:srgbClr val="3D5D72"/>
                </a:solidFill>
                <a:latin typeface="Segoe UI" panose="020B0502040204020203" pitchFamily="34" charset="0"/>
                <a:cs typeface="Segoe UI" panose="020B0502040204020203" pitchFamily="34" charset="0"/>
              </a:defRPr>
            </a:lvl1pPr>
          </a:lstStyle>
          <a:p>
            <a:r>
              <a:rPr lang="de-DE" dirty="0"/>
              <a:t>Vortragstitel eingeben</a:t>
            </a:r>
          </a:p>
        </p:txBody>
      </p:sp>
      <p:sp>
        <p:nvSpPr>
          <p:cNvPr id="11" name="Untertitel 2"/>
          <p:cNvSpPr>
            <a:spLocks noGrp="1"/>
          </p:cNvSpPr>
          <p:nvPr>
            <p:ph type="subTitle" idx="1" hasCustomPrompt="1"/>
          </p:nvPr>
        </p:nvSpPr>
        <p:spPr>
          <a:xfrm>
            <a:off x="457200" y="2931790"/>
            <a:ext cx="8229600" cy="288000"/>
          </a:xfrm>
          <a:noFill/>
        </p:spPr>
        <p:txBody>
          <a:bodyPr vert="horz" lIns="91440" tIns="45720" rIns="91440" bIns="45720" rtlCol="0">
            <a:normAutofit/>
          </a:bodyPr>
          <a:lstStyle>
            <a:lvl1pPr>
              <a:defRPr lang="de-DE" sz="1400" dirty="0">
                <a:latin typeface="Segoe UI" panose="020B0502040204020203" pitchFamily="34" charset="0"/>
                <a:cs typeface="Segoe UI" panose="020B0502040204020203" pitchFamily="34" charset="0"/>
              </a:defRPr>
            </a:lvl1pPr>
          </a:lstStyle>
          <a:p>
            <a:pPr lvl="0"/>
            <a:r>
              <a:rPr lang="de-DE" dirty="0"/>
              <a:t>Referent</a:t>
            </a:r>
          </a:p>
        </p:txBody>
      </p:sp>
      <p:sp>
        <p:nvSpPr>
          <p:cNvPr id="14" name="Textplatzhalter 13"/>
          <p:cNvSpPr>
            <a:spLocks noGrp="1"/>
          </p:cNvSpPr>
          <p:nvPr>
            <p:ph type="body" sz="quarter" idx="13" hasCustomPrompt="1"/>
          </p:nvPr>
        </p:nvSpPr>
        <p:spPr>
          <a:xfrm>
            <a:off x="457200" y="3219849"/>
            <a:ext cx="8229600" cy="288000"/>
          </a:xfrm>
          <a:noFill/>
        </p:spPr>
        <p:txBody>
          <a:bodyPr vert="horz" lIns="91440" tIns="45720" rIns="91440" bIns="45720" rtlCol="0">
            <a:normAutofit/>
          </a:bodyPr>
          <a:lstStyle>
            <a:lvl1pPr>
              <a:defRPr lang="de-DE" sz="1400" dirty="0" smtClean="0">
                <a:latin typeface="Segoe UI" panose="020B0502040204020203" pitchFamily="34" charset="0"/>
                <a:cs typeface="Segoe UI" panose="020B0502040204020203" pitchFamily="34" charset="0"/>
              </a:defRPr>
            </a:lvl1pPr>
          </a:lstStyle>
          <a:p>
            <a:pPr lvl="0"/>
            <a:r>
              <a:rPr lang="de-DE" dirty="0"/>
              <a:t>Veranstaltung</a:t>
            </a:r>
          </a:p>
        </p:txBody>
      </p:sp>
      <p:sp>
        <p:nvSpPr>
          <p:cNvPr id="16" name="Textplatzhalter 15"/>
          <p:cNvSpPr>
            <a:spLocks noGrp="1"/>
          </p:cNvSpPr>
          <p:nvPr>
            <p:ph type="body" sz="quarter" idx="14" hasCustomPrompt="1"/>
          </p:nvPr>
        </p:nvSpPr>
        <p:spPr>
          <a:xfrm>
            <a:off x="457200" y="3507868"/>
            <a:ext cx="8229600" cy="288000"/>
          </a:xfrm>
          <a:noFill/>
        </p:spPr>
        <p:txBody>
          <a:bodyPr vert="horz" lIns="91440" tIns="45720" rIns="91440" bIns="45720" rtlCol="0">
            <a:normAutofit/>
          </a:bodyPr>
          <a:lstStyle>
            <a:lvl1pPr>
              <a:defRPr lang="de-DE" sz="1400" smtClean="0">
                <a:latin typeface="Segoe UI" panose="020B0502040204020203" pitchFamily="34" charset="0"/>
                <a:cs typeface="Segoe UI" panose="020B0502040204020203" pitchFamily="34" charset="0"/>
              </a:defRPr>
            </a:lvl1pPr>
            <a:lvl2pPr>
              <a:defRPr lang="de-DE" smtClean="0"/>
            </a:lvl2pPr>
            <a:lvl3pPr>
              <a:defRPr lang="de-DE" smtClean="0"/>
            </a:lvl3pPr>
            <a:lvl4pPr>
              <a:defRPr lang="de-DE" smtClean="0"/>
            </a:lvl4pPr>
            <a:lvl5pPr>
              <a:defRPr lang="de-DE"/>
            </a:lvl5pPr>
          </a:lstStyle>
          <a:p>
            <a:pPr lvl="0"/>
            <a:r>
              <a:rPr lang="de-DE" dirty="0"/>
              <a:t>Ort</a:t>
            </a:r>
          </a:p>
        </p:txBody>
      </p:sp>
      <p:sp>
        <p:nvSpPr>
          <p:cNvPr id="18" name="Textplatzhalter 17"/>
          <p:cNvSpPr>
            <a:spLocks noGrp="1"/>
          </p:cNvSpPr>
          <p:nvPr>
            <p:ph type="body" sz="quarter" idx="15" hasCustomPrompt="1"/>
          </p:nvPr>
        </p:nvSpPr>
        <p:spPr>
          <a:xfrm>
            <a:off x="457200" y="3795886"/>
            <a:ext cx="8229600" cy="288000"/>
          </a:xfrm>
          <a:noFill/>
        </p:spPr>
        <p:txBody>
          <a:bodyPr/>
          <a:lstStyle>
            <a:lvl1pPr>
              <a:defRPr sz="1400">
                <a:latin typeface="Segoe UI" panose="020B0502040204020203" pitchFamily="34" charset="0"/>
                <a:cs typeface="Segoe UI" panose="020B0502040204020203" pitchFamily="34" charset="0"/>
              </a:defRPr>
            </a:lvl1pPr>
          </a:lstStyle>
          <a:p>
            <a:pPr lvl="0"/>
            <a:r>
              <a:rPr lang="de-DE" dirty="0"/>
              <a:t>Datum</a:t>
            </a:r>
          </a:p>
        </p:txBody>
      </p:sp>
      <p:sp>
        <p:nvSpPr>
          <p:cNvPr id="2" name="Rechteck 1"/>
          <p:cNvSpPr/>
          <p:nvPr userDrawn="1"/>
        </p:nvSpPr>
        <p:spPr>
          <a:xfrm>
            <a:off x="457200" y="1059582"/>
            <a:ext cx="82296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41654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sfolie bzw. 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a:t>Bitte Agenda oder Inhalt hier eingeben</a:t>
            </a:r>
          </a:p>
        </p:txBody>
      </p:sp>
      <p:sp>
        <p:nvSpPr>
          <p:cNvPr id="3" name="Inhaltsplatzhalter 2"/>
          <p:cNvSpPr>
            <a:spLocks noGrp="1"/>
          </p:cNvSpPr>
          <p:nvPr>
            <p:ph idx="1" hasCustomPrompt="1"/>
          </p:nvPr>
        </p:nvSpPr>
        <p:spPr>
          <a:noFill/>
        </p:spPr>
        <p:txBody>
          <a:bodyPr/>
          <a:lstStyle>
            <a:lvl1pPr marL="342900" indent="-342900">
              <a:buClr>
                <a:srgbClr val="6EBD48"/>
              </a:buClr>
              <a:buFont typeface="+mj-lt"/>
              <a:buAutoNum type="arabicPeriod"/>
              <a:defRPr>
                <a:solidFill>
                  <a:srgbClr val="6EBD48"/>
                </a:solidFill>
              </a:defRPr>
            </a:lvl1pPr>
            <a:lvl3pPr marL="468000" indent="-176213">
              <a:defRPr/>
            </a:lvl3pPr>
          </a:lstStyle>
          <a:p>
            <a:pPr lvl="0"/>
            <a:r>
              <a:rPr lang="de-DE" dirty="0"/>
              <a:t>Inhalt</a:t>
            </a:r>
          </a:p>
        </p:txBody>
      </p:sp>
      <p:sp>
        <p:nvSpPr>
          <p:cNvPr id="5" name="Fußzeilenplatzhalter 4"/>
          <p:cNvSpPr>
            <a:spLocks noGrp="1"/>
          </p:cNvSpPr>
          <p:nvPr>
            <p:ph type="ftr" sz="quarter" idx="11"/>
          </p:nvPr>
        </p:nvSpPr>
        <p:spPr/>
        <p:txBody>
          <a:bodyPr/>
          <a:lstStyle/>
          <a:p>
            <a:endParaRPr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424411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folie Variante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noFill/>
        </p:spPr>
        <p:txBody>
          <a:bodyPr/>
          <a:lstStyle>
            <a:lvl3pPr marL="468000" indent="-176213">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endParaRPr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118316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folie mit Grafiken, Tabellen,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noFill/>
        </p:spPr>
        <p:txBody>
          <a:bodyPr/>
          <a:lstStyle>
            <a:lvl3pPr marL="468000" indent="-176213">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endParaRPr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2079323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Zwischenfolie für d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p:spPr>
        <p:txBody>
          <a:bodyPr anchor="t">
            <a:normAutofit/>
          </a:bodyPr>
          <a:lstStyle>
            <a:lvl1pPr algn="l">
              <a:defRPr sz="2200" b="1" cap="none" baseline="0"/>
            </a:lvl1pPr>
          </a:lstStyle>
          <a:p>
            <a:r>
              <a:rPr lang="de-DE" dirty="0"/>
              <a:t>Zwischenüberschrift</a:t>
            </a:r>
          </a:p>
        </p:txBody>
      </p:sp>
      <p:sp>
        <p:nvSpPr>
          <p:cNvPr id="3" name="Textplatzhalter 2"/>
          <p:cNvSpPr>
            <a:spLocks noGrp="1"/>
          </p:cNvSpPr>
          <p:nvPr>
            <p:ph type="body" idx="1" hasCustomPrompt="1"/>
          </p:nvPr>
        </p:nvSpPr>
        <p:spPr>
          <a:xfrm>
            <a:off x="722313" y="2180035"/>
            <a:ext cx="7772400" cy="1125140"/>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Oberzeile, falls gewünscht</a:t>
            </a:r>
          </a:p>
        </p:txBody>
      </p:sp>
      <p:sp>
        <p:nvSpPr>
          <p:cNvPr id="5" name="Fußzeilenplatzhalter 4"/>
          <p:cNvSpPr>
            <a:spLocks noGrp="1"/>
          </p:cNvSpPr>
          <p:nvPr>
            <p:ph type="ftr" sz="quarter" idx="11"/>
          </p:nvPr>
        </p:nvSpPr>
        <p:spPr/>
        <p:txBody>
          <a:bodyPr/>
          <a:lstStyle/>
          <a:p>
            <a:endParaRPr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223027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ext Grafik Bild Variante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600"/>
            </a:lvl2pPr>
            <a:lvl3pPr marL="468000" indent="-176400">
              <a:defRPr sz="1600"/>
            </a:lvl3pPr>
            <a:lvl4pPr marL="792000" indent="-284400">
              <a:defRPr lang="de-DE" sz="1600" kern="1200" dirty="0" smtClean="0">
                <a:solidFill>
                  <a:srgbClr val="2F4E61"/>
                </a:solidFill>
                <a:latin typeface="+mn-lt"/>
                <a:ea typeface="+mn-ea"/>
                <a:cs typeface="+mn-cs"/>
                <a:sym typeface="Arial" pitchFamily="34" charset="0"/>
              </a:defRPr>
            </a:lvl4pPr>
            <a:lvl5pPr marL="1116000" indent="-284400">
              <a:defRPr lang="de-DE" sz="1600" kern="1200" dirty="0">
                <a:solidFill>
                  <a:srgbClr val="2F4E61"/>
                </a:solidFill>
                <a:latin typeface="+mn-lt"/>
                <a:ea typeface="+mn-ea"/>
                <a:cs typeface="+mn-cs"/>
                <a:sym typeface="Arial"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marL="792000" lvl="3" indent="-284400" algn="l" defTabSz="914400" rtl="0" eaLnBrk="0" fontAlgn="base" latinLnBrk="0" hangingPunct="0">
              <a:spcBef>
                <a:spcPts val="600"/>
              </a:spcBef>
              <a:spcAft>
                <a:spcPct val="0"/>
              </a:spcAft>
              <a:buFont typeface="Arial" panose="020B0604020202020204" pitchFamily="34" charset="0"/>
              <a:buChar char="–"/>
            </a:pPr>
            <a:r>
              <a:rPr lang="de-DE" dirty="0"/>
              <a:t>Vierte Ebene</a:t>
            </a:r>
          </a:p>
          <a:p>
            <a:pPr marL="1116000" lvl="4" indent="-284400" algn="l" defTabSz="914400" rtl="0" eaLnBrk="0" fontAlgn="base" latinLnBrk="0" hangingPunct="0">
              <a:spcBef>
                <a:spcPts val="600"/>
              </a:spcBef>
              <a:spcAft>
                <a:spcPct val="0"/>
              </a:spcAft>
              <a:buFont typeface="Arial" panose="020B0604020202020204" pitchFamily="34" charset="0"/>
              <a:buChar char="»"/>
            </a:pPr>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577350" indent="-28575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marL="468000" lvl="2" indent="-176400" algn="l" defTabSz="914400" rtl="0" eaLnBrk="0" fontAlgn="base" latinLnBrk="0" hangingPunct="0">
              <a:spcBef>
                <a:spcPts val="600"/>
              </a:spcBef>
              <a:spcAft>
                <a:spcPct val="0"/>
              </a:spcAft>
              <a:buFont typeface="Arial" panose="020B0604020202020204" pitchFamily="34" charset="0"/>
              <a:buChar char="•"/>
            </a:pPr>
            <a:r>
              <a:rPr lang="de-DE" dirty="0"/>
              <a:t>Dritte Ebene</a:t>
            </a:r>
          </a:p>
          <a:p>
            <a:pPr marL="792000" lvl="3" indent="-284400" algn="l" defTabSz="914400" rtl="0" eaLnBrk="0" fontAlgn="base" latinLnBrk="0" hangingPunct="0">
              <a:spcBef>
                <a:spcPts val="600"/>
              </a:spcBef>
              <a:spcAft>
                <a:spcPct val="0"/>
              </a:spcAft>
              <a:buFont typeface="Arial" panose="020B0604020202020204" pitchFamily="34" charset="0"/>
              <a:buChar char="–"/>
            </a:pPr>
            <a:r>
              <a:rPr lang="de-DE" dirty="0"/>
              <a:t>Vierte Ebene</a:t>
            </a:r>
          </a:p>
          <a:p>
            <a:pPr marL="1116000" lvl="4" indent="-284400" algn="l" defTabSz="914400" rtl="0" eaLnBrk="0" fontAlgn="base" latinLnBrk="0" hangingPunct="0">
              <a:spcBef>
                <a:spcPts val="600"/>
              </a:spcBef>
              <a:spcAft>
                <a:spcPct val="0"/>
              </a:spcAft>
              <a:buFont typeface="Arial" panose="020B0604020202020204" pitchFamily="34" charset="0"/>
              <a:buChar char="»"/>
            </a:pPr>
            <a:r>
              <a:rPr lang="de-DE" dirty="0"/>
              <a:t>Fünfte Ebene</a:t>
            </a:r>
          </a:p>
        </p:txBody>
      </p:sp>
      <p:sp>
        <p:nvSpPr>
          <p:cNvPr id="6" name="Fußzeilenplatzhalter 5"/>
          <p:cNvSpPr>
            <a:spLocks noGrp="1"/>
          </p:cNvSpPr>
          <p:nvPr>
            <p:ph type="ftr" sz="quarter" idx="11"/>
          </p:nvPr>
        </p:nvSpPr>
        <p:spPr/>
        <p:txBody>
          <a:bodyPr/>
          <a:lstStyle/>
          <a:p>
            <a:endParaRPr dirty="0"/>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114031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el und leere 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4" name="Fußzeilenplatzhalter 3"/>
          <p:cNvSpPr>
            <a:spLocks noGrp="1"/>
          </p:cNvSpPr>
          <p:nvPr>
            <p:ph type="ftr" sz="quarter" idx="11"/>
          </p:nvPr>
        </p:nvSpPr>
        <p:spPr/>
        <p:txBody>
          <a:bodyPr/>
          <a:lstStyle/>
          <a:p>
            <a:endParaRPr dirty="0"/>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258513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dirty="0"/>
          </a:p>
        </p:txBody>
      </p:sp>
      <p:sp>
        <p:nvSpPr>
          <p:cNvPr id="4" name="Foliennummernplatzhalter 3"/>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91274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sfolie bzw. 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atin typeface="Segoe UI" panose="020B0502040204020203" pitchFamily="34" charset="0"/>
                <a:cs typeface="Segoe UI" panose="020B0502040204020203" pitchFamily="34" charset="0"/>
              </a:defRPr>
            </a:lvl1pPr>
          </a:lstStyle>
          <a:p>
            <a:r>
              <a:rPr lang="de-DE" dirty="0"/>
              <a:t>Bitte Agenda oder Inhalt hier eingeben</a:t>
            </a:r>
          </a:p>
        </p:txBody>
      </p:sp>
      <p:sp>
        <p:nvSpPr>
          <p:cNvPr id="3" name="Inhaltsplatzhalter 2"/>
          <p:cNvSpPr>
            <a:spLocks noGrp="1"/>
          </p:cNvSpPr>
          <p:nvPr>
            <p:ph idx="1" hasCustomPrompt="1"/>
          </p:nvPr>
        </p:nvSpPr>
        <p:spPr>
          <a:noFill/>
        </p:spPr>
        <p:txBody>
          <a:bodyPr/>
          <a:lstStyle>
            <a:lvl1pPr marL="342900" indent="-342900">
              <a:buClr>
                <a:srgbClr val="6EBD48"/>
              </a:buClr>
              <a:buFont typeface="+mj-lt"/>
              <a:buAutoNum type="arabicPeriod"/>
              <a:defRPr>
                <a:solidFill>
                  <a:srgbClr val="6EBD48"/>
                </a:solidFill>
                <a:latin typeface="Segoe UI" panose="020B0502040204020203" pitchFamily="34" charset="0"/>
                <a:cs typeface="Segoe UI" panose="020B0502040204020203" pitchFamily="34" charset="0"/>
              </a:defRPr>
            </a:lvl1pPr>
            <a:lvl3pPr marL="468000" indent="-176213">
              <a:defRPr/>
            </a:lvl3pPr>
          </a:lstStyle>
          <a:p>
            <a:pPr lvl="0"/>
            <a:r>
              <a:rPr lang="de-DE" dirty="0"/>
              <a:t>Inhalt</a:t>
            </a:r>
          </a:p>
        </p:txBody>
      </p:sp>
      <p:sp>
        <p:nvSpPr>
          <p:cNvPr id="5" name="Fußzeilenplatzhalt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dirty="0"/>
          </a:p>
        </p:txBody>
      </p:sp>
      <p:sp>
        <p:nvSpPr>
          <p:cNvPr id="6" name="Foliennummernplatzhalt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255159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folie Variante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noFill/>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marL="468000" indent="-176213">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dirty="0"/>
          </a:p>
        </p:txBody>
      </p:sp>
      <p:sp>
        <p:nvSpPr>
          <p:cNvPr id="6" name="Foliennummernplatzhalter 5"/>
          <p:cNvSpPr>
            <a:spLocks noGrp="1"/>
          </p:cNvSpPr>
          <p:nvPr>
            <p:ph type="sldNum" sz="quarter" idx="12"/>
          </p:nvPr>
        </p:nvSpPr>
        <p:spPr/>
        <p:txBody>
          <a:bodyPr/>
          <a:lstStyle/>
          <a:p>
            <a:fld id="{6691A161-0D27-478D-AAEB-D0BFEC36F99A}" type="slidenum">
              <a:rPr lang="de-DE" smtClean="0"/>
              <a:t>‹Nr.›</a:t>
            </a:fld>
            <a:endParaRPr lang="de-DE" dirty="0"/>
          </a:p>
        </p:txBody>
      </p:sp>
    </p:spTree>
    <p:extLst>
      <p:ext uri="{BB962C8B-B14F-4D97-AF65-F5344CB8AC3E}">
        <p14:creationId xmlns:p14="http://schemas.microsoft.com/office/powerpoint/2010/main" val="184138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folie mit Grafiken, Tabellen,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noFill/>
        </p:spPr>
        <p:txBody>
          <a:bodyPr/>
          <a:lstStyle>
            <a:lvl3pPr marL="468000" indent="-176213">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691A161-0D27-478D-AAEB-D0BFEC36F99A}" type="slidenum">
              <a:rPr lang="de-DE" smtClean="0"/>
              <a:t>‹Nr.›</a:t>
            </a:fld>
            <a:endParaRPr lang="de-DE" dirty="0"/>
          </a:p>
        </p:txBody>
      </p:sp>
    </p:spTree>
    <p:extLst>
      <p:ext uri="{BB962C8B-B14F-4D97-AF65-F5344CB8AC3E}">
        <p14:creationId xmlns:p14="http://schemas.microsoft.com/office/powerpoint/2010/main" val="423008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wischenfolie für d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p:spPr>
        <p:txBody>
          <a:bodyPr anchor="t">
            <a:normAutofit/>
          </a:bodyPr>
          <a:lstStyle>
            <a:lvl1pPr algn="l">
              <a:defRPr sz="2200" b="1" cap="none" baseline="0">
                <a:latin typeface="Segoe UI" panose="020B0502040204020203" pitchFamily="34" charset="0"/>
                <a:cs typeface="Segoe UI" panose="020B0502040204020203" pitchFamily="34" charset="0"/>
              </a:defRPr>
            </a:lvl1pPr>
          </a:lstStyle>
          <a:p>
            <a:r>
              <a:rPr lang="de-DE" dirty="0"/>
              <a:t>Zwischenüberschrift</a:t>
            </a:r>
          </a:p>
        </p:txBody>
      </p:sp>
      <p:sp>
        <p:nvSpPr>
          <p:cNvPr id="3" name="Textplatzhalter 2"/>
          <p:cNvSpPr>
            <a:spLocks noGrp="1"/>
          </p:cNvSpPr>
          <p:nvPr>
            <p:ph type="body" idx="1" hasCustomPrompt="1"/>
          </p:nvPr>
        </p:nvSpPr>
        <p:spPr>
          <a:xfrm>
            <a:off x="722313" y="2180035"/>
            <a:ext cx="7772400" cy="1125140"/>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Oberzeile, falls gewünscht</a:t>
            </a:r>
          </a:p>
        </p:txBody>
      </p:sp>
      <p:sp>
        <p:nvSpPr>
          <p:cNvPr id="5" name="Fußzeilenplatzhalt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dirty="0"/>
          </a:p>
        </p:txBody>
      </p:sp>
      <p:sp>
        <p:nvSpPr>
          <p:cNvPr id="6" name="Foliennummernplatzhalt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106850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ext Grafik Bild Variante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Mastertitelformat bearbeiten</a:t>
            </a:r>
            <a:endParaRPr lang="de-DE" dirty="0"/>
          </a:p>
        </p:txBody>
      </p:sp>
      <p:sp>
        <p:nvSpPr>
          <p:cNvPr id="3" name="Inhaltsplatzhalter 2"/>
          <p:cNvSpPr>
            <a:spLocks noGrp="1"/>
          </p:cNvSpPr>
          <p:nvPr>
            <p:ph sz="half" idx="1"/>
          </p:nvPr>
        </p:nvSpPr>
        <p:spPr>
          <a:xfrm>
            <a:off x="457200" y="1200151"/>
            <a:ext cx="4038600" cy="3394472"/>
          </a:xfrm>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468000" indent="-176400">
              <a:defRPr sz="1600">
                <a:latin typeface="Segoe UI" panose="020B0502040204020203" pitchFamily="34" charset="0"/>
                <a:cs typeface="Segoe UI" panose="020B0502040204020203"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200151"/>
            <a:ext cx="4038600" cy="3394472"/>
          </a:xfrm>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577350" indent="-28575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dirty="0"/>
          </a:p>
        </p:txBody>
      </p:sp>
      <p:sp>
        <p:nvSpPr>
          <p:cNvPr id="7" name="Foliennummernplatzhalt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dirty="0"/>
          </a:p>
        </p:txBody>
      </p:sp>
    </p:spTree>
    <p:extLst>
      <p:ext uri="{BB962C8B-B14F-4D97-AF65-F5344CB8AC3E}">
        <p14:creationId xmlns:p14="http://schemas.microsoft.com/office/powerpoint/2010/main" val="2965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el und leere 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Mastertitelformat bearbeiten</a:t>
            </a:r>
            <a:endParaRPr lang="de-DE" dirty="0"/>
          </a:p>
        </p:txBody>
      </p:sp>
      <p:sp>
        <p:nvSpPr>
          <p:cNvPr id="4" name="Fußzeilenplatzhalt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dirty="0"/>
          </a:p>
        </p:txBody>
      </p:sp>
      <p:sp>
        <p:nvSpPr>
          <p:cNvPr id="5" name="Foliennummernplatzhalter 4"/>
          <p:cNvSpPr>
            <a:spLocks noGrp="1"/>
          </p:cNvSpPr>
          <p:nvPr>
            <p:ph type="sldNum" sz="quarter" idx="12"/>
          </p:nvPr>
        </p:nvSpPr>
        <p:spPr/>
        <p:txBody>
          <a:bodyPr/>
          <a:lstStyle/>
          <a:p>
            <a:fld id="{6691A161-0D27-478D-AAEB-D0BFEC36F99A}" type="slidenum">
              <a:rPr lang="de-DE" smtClean="0"/>
              <a:t>‹Nr.›</a:t>
            </a:fld>
            <a:endParaRPr lang="de-DE" dirty="0"/>
          </a:p>
        </p:txBody>
      </p:sp>
    </p:spTree>
    <p:extLst>
      <p:ext uri="{BB962C8B-B14F-4D97-AF65-F5344CB8AC3E}">
        <p14:creationId xmlns:p14="http://schemas.microsoft.com/office/powerpoint/2010/main" val="282761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6691A161-0D27-478D-AAEB-D0BFEC36F99A}" type="slidenum">
              <a:rPr lang="de-DE" smtClean="0"/>
              <a:t>‹Nr.›</a:t>
            </a:fld>
            <a:endParaRPr lang="de-DE" dirty="0"/>
          </a:p>
        </p:txBody>
      </p:sp>
    </p:spTree>
    <p:extLst>
      <p:ext uri="{BB962C8B-B14F-4D97-AF65-F5344CB8AC3E}">
        <p14:creationId xmlns:p14="http://schemas.microsoft.com/office/powerpoint/2010/main" val="261983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dirty="0"/>
          </a:p>
        </p:txBody>
      </p:sp>
      <p:sp>
        <p:nvSpPr>
          <p:cNvPr id="4" name="Textfeld 3"/>
          <p:cNvSpPr txBox="1"/>
          <p:nvPr userDrawn="1"/>
        </p:nvSpPr>
        <p:spPr>
          <a:xfrm>
            <a:off x="457200" y="205979"/>
            <a:ext cx="8229600" cy="707886"/>
          </a:xfrm>
          <a:prstGeom prst="rect">
            <a:avLst/>
          </a:prstGeom>
          <a:noFill/>
        </p:spPr>
        <p:txBody>
          <a:bodyPr wrap="square" rtlCol="0">
            <a:spAutoFit/>
          </a:bodyPr>
          <a:lstStyle/>
          <a:p>
            <a:pPr>
              <a:defRPr/>
            </a:pPr>
            <a:r>
              <a:rPr lang="en-US" altLang="de-DE" sz="2000" b="1" dirty="0">
                <a:solidFill>
                  <a:srgbClr val="3D5D72"/>
                </a:solidFill>
                <a:latin typeface="Segoe UI" panose="020B0502040204020203" pitchFamily="34" charset="0"/>
                <a:ea typeface="MS PGothic" pitchFamily="34" charset="-128"/>
                <a:cs typeface="Segoe UI" panose="020B0502040204020203" pitchFamily="34" charset="0"/>
                <a:sym typeface="Arial Bold" charset="0"/>
              </a:rPr>
              <a:t>Die Wohnungswirtschaft</a:t>
            </a:r>
          </a:p>
          <a:p>
            <a:pPr>
              <a:defRPr/>
            </a:pPr>
            <a:r>
              <a:rPr lang="en-US" altLang="de-DE" sz="2000" b="1" dirty="0">
                <a:solidFill>
                  <a:srgbClr val="6EBD48"/>
                </a:solidFill>
                <a:latin typeface="Segoe UI" panose="020B0502040204020203" pitchFamily="34" charset="0"/>
                <a:ea typeface="MS PGothic" pitchFamily="34" charset="-128"/>
                <a:cs typeface="Segoe UI" panose="020B0502040204020203" pitchFamily="34" charset="0"/>
                <a:sym typeface="Arial Bold" charset="0"/>
              </a:rPr>
              <a:t>Bayern</a:t>
            </a:r>
          </a:p>
        </p:txBody>
      </p:sp>
      <p:sp>
        <p:nvSpPr>
          <p:cNvPr id="10" name="Titel 1"/>
          <p:cNvSpPr>
            <a:spLocks noGrp="1"/>
          </p:cNvSpPr>
          <p:nvPr>
            <p:ph type="ctrTitle" hasCustomPrompt="1"/>
          </p:nvPr>
        </p:nvSpPr>
        <p:spPr>
          <a:xfrm>
            <a:off x="457200" y="1419622"/>
            <a:ext cx="8229600" cy="1368152"/>
          </a:xfrm>
        </p:spPr>
        <p:txBody>
          <a:bodyPr>
            <a:normAutofit/>
          </a:bodyPr>
          <a:lstStyle>
            <a:lvl1pPr>
              <a:defRPr sz="2000">
                <a:solidFill>
                  <a:srgbClr val="3D5D72"/>
                </a:solidFill>
              </a:defRPr>
            </a:lvl1pPr>
          </a:lstStyle>
          <a:p>
            <a:r>
              <a:rPr lang="de-DE" dirty="0"/>
              <a:t>Vortragstitel eingeben</a:t>
            </a:r>
          </a:p>
        </p:txBody>
      </p:sp>
      <p:sp>
        <p:nvSpPr>
          <p:cNvPr id="11" name="Untertitel 2"/>
          <p:cNvSpPr>
            <a:spLocks noGrp="1"/>
          </p:cNvSpPr>
          <p:nvPr>
            <p:ph type="subTitle" idx="1" hasCustomPrompt="1"/>
          </p:nvPr>
        </p:nvSpPr>
        <p:spPr>
          <a:xfrm>
            <a:off x="457200" y="2931790"/>
            <a:ext cx="8229600" cy="288000"/>
          </a:xfrm>
          <a:noFill/>
        </p:spPr>
        <p:txBody>
          <a:bodyPr vert="horz" lIns="91440" tIns="45720" rIns="91440" bIns="45720" rtlCol="0">
            <a:normAutofit/>
          </a:bodyPr>
          <a:lstStyle>
            <a:lvl1pPr>
              <a:defRPr lang="de-DE" sz="1400" dirty="0"/>
            </a:lvl1pPr>
          </a:lstStyle>
          <a:p>
            <a:pPr lvl="0"/>
            <a:r>
              <a:rPr lang="de-DE" dirty="0"/>
              <a:t>Referent</a:t>
            </a:r>
          </a:p>
        </p:txBody>
      </p:sp>
      <p:sp>
        <p:nvSpPr>
          <p:cNvPr id="14" name="Textplatzhalter 13"/>
          <p:cNvSpPr>
            <a:spLocks noGrp="1"/>
          </p:cNvSpPr>
          <p:nvPr>
            <p:ph type="body" sz="quarter" idx="13" hasCustomPrompt="1"/>
          </p:nvPr>
        </p:nvSpPr>
        <p:spPr>
          <a:xfrm>
            <a:off x="457200" y="3219849"/>
            <a:ext cx="8229600" cy="288000"/>
          </a:xfrm>
          <a:noFill/>
        </p:spPr>
        <p:txBody>
          <a:bodyPr vert="horz" lIns="91440" tIns="45720" rIns="91440" bIns="45720" rtlCol="0">
            <a:normAutofit/>
          </a:bodyPr>
          <a:lstStyle>
            <a:lvl1pPr>
              <a:defRPr lang="de-DE" sz="1400" dirty="0" smtClean="0"/>
            </a:lvl1pPr>
          </a:lstStyle>
          <a:p>
            <a:pPr lvl="0"/>
            <a:r>
              <a:rPr lang="de-DE" dirty="0"/>
              <a:t>Veranstaltung</a:t>
            </a:r>
          </a:p>
        </p:txBody>
      </p:sp>
      <p:sp>
        <p:nvSpPr>
          <p:cNvPr id="16" name="Textplatzhalter 15"/>
          <p:cNvSpPr>
            <a:spLocks noGrp="1"/>
          </p:cNvSpPr>
          <p:nvPr>
            <p:ph type="body" sz="quarter" idx="14" hasCustomPrompt="1"/>
          </p:nvPr>
        </p:nvSpPr>
        <p:spPr>
          <a:xfrm>
            <a:off x="457200" y="3507868"/>
            <a:ext cx="8229600" cy="288000"/>
          </a:xfrm>
          <a:noFill/>
        </p:spPr>
        <p:txBody>
          <a:bodyPr vert="horz" lIns="91440" tIns="45720" rIns="91440" bIns="45720" rtlCol="0">
            <a:normAutofit/>
          </a:bodyPr>
          <a:lstStyle>
            <a:lvl1pPr>
              <a:defRPr lang="de-DE" sz="1400" smtClean="0"/>
            </a:lvl1pPr>
            <a:lvl2pPr>
              <a:defRPr lang="de-DE" smtClean="0"/>
            </a:lvl2pPr>
            <a:lvl3pPr>
              <a:defRPr lang="de-DE" smtClean="0"/>
            </a:lvl3pPr>
            <a:lvl4pPr>
              <a:defRPr lang="de-DE" smtClean="0"/>
            </a:lvl4pPr>
            <a:lvl5pPr>
              <a:defRPr lang="de-DE"/>
            </a:lvl5pPr>
          </a:lstStyle>
          <a:p>
            <a:pPr lvl="0"/>
            <a:r>
              <a:rPr lang="de-DE" dirty="0"/>
              <a:t>Ort</a:t>
            </a:r>
          </a:p>
        </p:txBody>
      </p:sp>
      <p:sp>
        <p:nvSpPr>
          <p:cNvPr id="18" name="Textplatzhalter 17"/>
          <p:cNvSpPr>
            <a:spLocks noGrp="1"/>
          </p:cNvSpPr>
          <p:nvPr>
            <p:ph type="body" sz="quarter" idx="15" hasCustomPrompt="1"/>
          </p:nvPr>
        </p:nvSpPr>
        <p:spPr>
          <a:xfrm>
            <a:off x="457200" y="3795886"/>
            <a:ext cx="8229600" cy="288000"/>
          </a:xfrm>
          <a:noFill/>
        </p:spPr>
        <p:txBody>
          <a:bodyPr/>
          <a:lstStyle>
            <a:lvl1pPr>
              <a:defRPr sz="1400"/>
            </a:lvl1pPr>
          </a:lstStyle>
          <a:p>
            <a:pPr lvl="0"/>
            <a:r>
              <a:rPr lang="de-DE" dirty="0"/>
              <a:t>Datum</a:t>
            </a:r>
          </a:p>
        </p:txBody>
      </p:sp>
      <p:sp>
        <p:nvSpPr>
          <p:cNvPr id="2" name="Rechteck 1"/>
          <p:cNvSpPr/>
          <p:nvPr userDrawn="1"/>
        </p:nvSpPr>
        <p:spPr>
          <a:xfrm>
            <a:off x="457200" y="1059582"/>
            <a:ext cx="82296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Tree>
    <p:extLst>
      <p:ext uri="{BB962C8B-B14F-4D97-AF65-F5344CB8AC3E}">
        <p14:creationId xmlns:p14="http://schemas.microsoft.com/office/powerpoint/2010/main" val="34923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elplatzhalter 1"/>
          <p:cNvSpPr>
            <a:spLocks noGrp="1"/>
          </p:cNvSpPr>
          <p:nvPr>
            <p:ph type="title"/>
          </p:nvPr>
        </p:nvSpPr>
        <p:spPr>
          <a:xfrm>
            <a:off x="457200" y="205979"/>
            <a:ext cx="7715200" cy="857250"/>
          </a:xfrm>
          <a:prstGeom prst="rect">
            <a:avLst/>
          </a:prstGeom>
          <a:noFill/>
        </p:spPr>
        <p:txBody>
          <a:bodyPr vert="horz" lIns="91440" tIns="45720" rIns="91440" bIns="45720" rtlCol="0" anchor="t">
            <a:normAutofit/>
          </a:bodyPr>
          <a:lstStyle/>
          <a:p>
            <a:r>
              <a:rPr lang="de-DE" dirty="0"/>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a:noFill/>
        </p:spPr>
        <p:txBody>
          <a:bodyPr vert="horz" lIns="91440" tIns="45720" rIns="91440" bIns="45720" rtlCol="0">
            <a:normAutofit/>
          </a:bodyPr>
          <a:lstStyle/>
          <a:p>
            <a:pPr lvl="0"/>
            <a:r>
              <a:rPr lang="de-DE" dirty="0"/>
              <a:t>Textmasterformat bearbeiten</a:t>
            </a:r>
          </a:p>
          <a:p>
            <a:pPr lvl="1"/>
            <a:r>
              <a:rPr lang="de-DE" dirty="0"/>
              <a:t>Zweite Ebene</a:t>
            </a:r>
          </a:p>
          <a:p>
            <a:pPr marL="468000" lvl="2" indent="-176213" algn="l" defTabSz="914400" rtl="0" eaLnBrk="0" fontAlgn="base" latinLnBrk="0" hangingPunct="0">
              <a:spcBef>
                <a:spcPts val="600"/>
              </a:spcBef>
              <a:spcAft>
                <a:spcPct val="0"/>
              </a:spcAft>
              <a:buFont typeface="Arial" panose="020B0604020202020204" pitchFamily="34" charset="0"/>
              <a:buChar char="•"/>
            </a:pPr>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4556720" y="4803998"/>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lvl1pPr algn="ctr">
              <a:defRPr lang="de-DE" sz="800" dirty="0">
                <a:solidFill>
                  <a:srgbClr val="3D5D72"/>
                </a:solidFill>
                <a:latin typeface="Segoe UI" panose="020B0502040204020203" pitchFamily="34" charset="0"/>
                <a:ea typeface="MS PGothic" pitchFamily="34" charset="-128"/>
                <a:cs typeface="Segoe UI" panose="020B0502040204020203" pitchFamily="34" charset="0"/>
              </a:defRPr>
            </a:lvl1pPr>
          </a:lstStyle>
          <a:p>
            <a:endParaRPr lang="de-DE" dirty="0"/>
          </a:p>
        </p:txBody>
      </p:sp>
      <p:sp>
        <p:nvSpPr>
          <p:cNvPr id="6" name="Foliennummernplatzhalter 5"/>
          <p:cNvSpPr>
            <a:spLocks noGrp="1"/>
          </p:cNvSpPr>
          <p:nvPr>
            <p:ph type="sldNum" sz="quarter" idx="4"/>
          </p:nvPr>
        </p:nvSpPr>
        <p:spPr>
          <a:xfrm>
            <a:off x="8262464" y="4803998"/>
            <a:ext cx="486000" cy="273600"/>
          </a:xfrm>
          <a:prstGeom prst="rect">
            <a:avLst/>
          </a:prstGeom>
        </p:spPr>
        <p:txBody>
          <a:bodyPr vert="horz" lIns="91440" tIns="45720" rIns="91440" bIns="45720" rtlCol="0" anchor="b"/>
          <a:lstStyle>
            <a:lvl1pPr algn="ctr">
              <a:defRPr sz="800">
                <a:solidFill>
                  <a:schemeClr val="bg1"/>
                </a:solidFill>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dirty="0"/>
          </a:p>
        </p:txBody>
      </p:sp>
      <p:sp>
        <p:nvSpPr>
          <p:cNvPr id="19" name="Rectangle 4"/>
          <p:cNvSpPr>
            <a:spLocks/>
          </p:cNvSpPr>
          <p:nvPr userDrawn="1"/>
        </p:nvSpPr>
        <p:spPr bwMode="auto">
          <a:xfrm>
            <a:off x="2114550" y="4806380"/>
            <a:ext cx="23288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eaLnBrk="1" hangingPunct="1">
              <a:defRPr/>
            </a:pPr>
            <a:r>
              <a:rPr lang="en-US" altLang="de-DE" sz="800" dirty="0">
                <a:solidFill>
                  <a:srgbClr val="3D5D72"/>
                </a:solidFill>
                <a:latin typeface="Arial" pitchFamily="34" charset="0"/>
                <a:ea typeface="MS PGothic" pitchFamily="34" charset="-128"/>
                <a:sym typeface="Arial" pitchFamily="34" charset="0"/>
              </a:rPr>
              <a:t>VdW Bayern</a:t>
            </a:r>
          </a:p>
          <a:p>
            <a:pPr algn="l" eaLnBrk="1" hangingPunct="1">
              <a:defRPr/>
            </a:pPr>
            <a:r>
              <a:rPr lang="en-US" altLang="de-DE" sz="800" dirty="0">
                <a:solidFill>
                  <a:srgbClr val="3D5D72"/>
                </a:solidFill>
                <a:latin typeface="Arial" pitchFamily="34" charset="0"/>
                <a:ea typeface="MS PGothic" pitchFamily="34" charset="-128"/>
                <a:sym typeface="Arial" pitchFamily="34" charset="0"/>
              </a:rPr>
              <a:t>Verband bayerischer Wohnungsunternehmen e.V</a:t>
            </a:r>
            <a:r>
              <a:rPr lang="en-US" altLang="de-DE" sz="800" dirty="0">
                <a:solidFill>
                  <a:srgbClr val="2F4E61"/>
                </a:solidFill>
                <a:latin typeface="Arial" pitchFamily="34" charset="0"/>
                <a:ea typeface="MS PGothic" pitchFamily="34" charset="-128"/>
                <a:sym typeface="Arial" pitchFamily="34" charset="0"/>
              </a:rPr>
              <a:t>.</a:t>
            </a:r>
          </a:p>
        </p:txBody>
      </p:sp>
      <p:sp>
        <p:nvSpPr>
          <p:cNvPr id="20" name="Rectangle 5"/>
          <p:cNvSpPr>
            <a:spLocks/>
          </p:cNvSpPr>
          <p:nvPr userDrawn="1"/>
        </p:nvSpPr>
        <p:spPr bwMode="auto">
          <a:xfrm>
            <a:off x="457200" y="4806380"/>
            <a:ext cx="16573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eaLnBrk="1" hangingPunct="1">
              <a:defRPr/>
            </a:pPr>
            <a:r>
              <a:rPr lang="en-US" altLang="de-DE" sz="800" b="1" dirty="0">
                <a:solidFill>
                  <a:srgbClr val="2F4E61"/>
                </a:solidFill>
                <a:latin typeface="Arial Bold" charset="0"/>
                <a:ea typeface="MS PGothic" pitchFamily="34" charset="-128"/>
                <a:sym typeface="Arial Bold" charset="0"/>
              </a:rPr>
              <a:t>Die Wohnungswirtschaft</a:t>
            </a:r>
          </a:p>
          <a:p>
            <a:pPr algn="l" eaLnBrk="1" hangingPunct="1">
              <a:defRPr/>
            </a:pPr>
            <a:r>
              <a:rPr lang="en-US" altLang="de-DE" sz="800" b="1" dirty="0">
                <a:solidFill>
                  <a:srgbClr val="5BB435"/>
                </a:solidFill>
                <a:latin typeface="Arial Bold" charset="0"/>
                <a:ea typeface="MS PGothic" pitchFamily="34" charset="-128"/>
                <a:sym typeface="Arial Bold" charset="0"/>
              </a:rPr>
              <a:t>Bayern</a:t>
            </a:r>
          </a:p>
        </p:txBody>
      </p:sp>
    </p:spTree>
    <p:extLst>
      <p:ext uri="{BB962C8B-B14F-4D97-AF65-F5344CB8AC3E}">
        <p14:creationId xmlns:p14="http://schemas.microsoft.com/office/powerpoint/2010/main" val="318477696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8" r:id="rId4"/>
    <p:sldLayoutId id="2147483651" r:id="rId5"/>
    <p:sldLayoutId id="2147483652" r:id="rId6"/>
    <p:sldLayoutId id="2147483654" r:id="rId7"/>
    <p:sldLayoutId id="2147483655" r:id="rId8"/>
  </p:sldLayoutIdLst>
  <p:hf hdr="0" ftr="0" dt="0"/>
  <p:txStyles>
    <p:titleStyle>
      <a:lvl1pPr marL="0" algn="l" defTabSz="914400" rtl="0" eaLnBrk="1" latinLnBrk="0" hangingPunct="1">
        <a:spcBef>
          <a:spcPct val="0"/>
        </a:spcBef>
        <a:buNone/>
        <a:defRPr lang="de-DE" sz="2000" b="1" kern="1200" dirty="0">
          <a:solidFill>
            <a:srgbClr val="3D5D72"/>
          </a:solidFill>
          <a:latin typeface="Segoe UI" panose="020B0502040204020203" pitchFamily="34" charset="0"/>
          <a:ea typeface="MS PGothic" pitchFamily="34" charset="-128"/>
          <a:cs typeface="Segoe UI" panose="020B0502040204020203" pitchFamily="34" charset="0"/>
        </a:defRPr>
      </a:lvl1pPr>
    </p:titleStyle>
    <p:bodyStyle>
      <a:lvl1pPr marL="284163" indent="-284163" algn="l" defTabSz="914400" rtl="0" eaLnBrk="1" fontAlgn="base" latinLnBrk="0" hangingPunct="1">
        <a:spcBef>
          <a:spcPts val="1313"/>
        </a:spcBef>
        <a:spcAft>
          <a:spcPct val="0"/>
        </a:spcAft>
        <a:buClr>
          <a:srgbClr val="3D5D72"/>
        </a:buClr>
        <a:buFont typeface="Wingdings" panose="05000000000000000000" pitchFamily="2" charset="2"/>
        <a:buNone/>
        <a:defRPr lang="de-DE" sz="18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1pPr>
      <a:lvl2pPr marL="285750" indent="-285750" algn="l" defTabSz="914400" rtl="0" eaLnBrk="1" fontAlgn="base" latinLnBrk="0" hangingPunct="1">
        <a:spcBef>
          <a:spcPts val="1313"/>
        </a:spcBef>
        <a:spcAft>
          <a:spcPct val="0"/>
        </a:spcAft>
        <a:buFont typeface="Wingdings" panose="05000000000000000000" pitchFamily="2" charset="2"/>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2pPr>
      <a:lvl3pPr marL="577537" indent="-285750" algn="l" defTabSz="914400" rtl="0" eaLnBrk="1" fontAlgn="base" latinLnBrk="0" hangingPunct="1">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lgn="l" defTabSz="914400" rtl="0" eaLnBrk="1" fontAlgn="base" latinLnBrk="0" hangingPunct="1">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lgn="l" defTabSz="914400" rtl="0" eaLnBrk="1" fontAlgn="base" latinLnBrk="0" hangingPunct="1">
        <a:spcBef>
          <a:spcPts val="600"/>
        </a:spcBef>
        <a:spcAft>
          <a:spcPct val="0"/>
        </a:spcAft>
        <a:buFont typeface="Arial" panose="020B0604020202020204" pitchFamily="34" charset="0"/>
        <a:buChar char="»"/>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7"/>
          <p:cNvSpPr>
            <a:spLocks/>
          </p:cNvSpPr>
          <p:nvPr userDrawn="1"/>
        </p:nvSpPr>
        <p:spPr bwMode="auto">
          <a:xfrm>
            <a:off x="8261097" y="4816409"/>
            <a:ext cx="487367" cy="407988"/>
          </a:xfrm>
          <a:custGeom>
            <a:avLst/>
            <a:gdLst>
              <a:gd name="T0" fmla="*/ 0 w 386"/>
              <a:gd name="T1" fmla="*/ 323 h 323"/>
              <a:gd name="T2" fmla="*/ 0 w 386"/>
              <a:gd name="T3" fmla="*/ 323 h 323"/>
              <a:gd name="T4" fmla="*/ 386 w 386"/>
              <a:gd name="T5" fmla="*/ 323 h 323"/>
              <a:gd name="T6" fmla="*/ 386 w 386"/>
              <a:gd name="T7" fmla="*/ 0 h 323"/>
              <a:gd name="T8" fmla="*/ 0 w 386"/>
              <a:gd name="T9" fmla="*/ 0 h 323"/>
              <a:gd name="T10" fmla="*/ 0 w 386"/>
              <a:gd name="T11" fmla="*/ 323 h 323"/>
            </a:gdLst>
            <a:ahLst/>
            <a:cxnLst>
              <a:cxn ang="0">
                <a:pos x="T0" y="T1"/>
              </a:cxn>
              <a:cxn ang="0">
                <a:pos x="T2" y="T3"/>
              </a:cxn>
              <a:cxn ang="0">
                <a:pos x="T4" y="T5"/>
              </a:cxn>
              <a:cxn ang="0">
                <a:pos x="T6" y="T7"/>
              </a:cxn>
              <a:cxn ang="0">
                <a:pos x="T8" y="T9"/>
              </a:cxn>
              <a:cxn ang="0">
                <a:pos x="T10" y="T11"/>
              </a:cxn>
            </a:cxnLst>
            <a:rect l="0" t="0" r="r" b="b"/>
            <a:pathLst>
              <a:path w="386" h="323">
                <a:moveTo>
                  <a:pt x="0" y="323"/>
                </a:moveTo>
                <a:lnTo>
                  <a:pt x="0" y="323"/>
                </a:lnTo>
                <a:lnTo>
                  <a:pt x="386" y="323"/>
                </a:lnTo>
                <a:lnTo>
                  <a:pt x="386" y="0"/>
                </a:lnTo>
                <a:lnTo>
                  <a:pt x="0" y="0"/>
                </a:lnTo>
                <a:lnTo>
                  <a:pt x="0" y="323"/>
                </a:lnTo>
                <a:close/>
              </a:path>
            </a:pathLst>
          </a:custGeom>
          <a:solidFill>
            <a:srgbClr val="385E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9" name="Grafik 8"/>
          <p:cNvPicPr>
            <a:picLocks noChangeAspect="1"/>
          </p:cNvPicPr>
          <p:nvPr userDrawn="1"/>
        </p:nvPicPr>
        <p:blipFill rotWithShape="1">
          <a:blip r:embed="rId10">
            <a:extLst>
              <a:ext uri="{28A0092B-C50C-407E-A947-70E740481C1C}">
                <a14:useLocalDpi xmlns:a14="http://schemas.microsoft.com/office/drawing/2010/main" val="0"/>
              </a:ext>
            </a:extLst>
          </a:blip>
          <a:srcRect b="76842"/>
          <a:stretch/>
        </p:blipFill>
        <p:spPr>
          <a:xfrm>
            <a:off x="571" y="321"/>
            <a:ext cx="9142858" cy="1190975"/>
          </a:xfrm>
          <a:prstGeom prst="rect">
            <a:avLst/>
          </a:prstGeom>
        </p:spPr>
      </p:pic>
      <p:sp>
        <p:nvSpPr>
          <p:cNvPr id="2" name="Titelplatzhalter 1"/>
          <p:cNvSpPr>
            <a:spLocks noGrp="1"/>
          </p:cNvSpPr>
          <p:nvPr>
            <p:ph type="title"/>
          </p:nvPr>
        </p:nvSpPr>
        <p:spPr>
          <a:xfrm>
            <a:off x="457200" y="205979"/>
            <a:ext cx="8229600" cy="857250"/>
          </a:xfrm>
          <a:prstGeom prst="rect">
            <a:avLst/>
          </a:prstGeom>
          <a:noFill/>
        </p:spPr>
        <p:txBody>
          <a:bodyPr vert="horz" lIns="91440" tIns="45720" rIns="91440" bIns="45720" rtlCol="0" anchor="t">
            <a:normAutofit/>
          </a:bodyPr>
          <a:lstStyle/>
          <a:p>
            <a:r>
              <a:rPr lang="de-DE" dirty="0"/>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a:noFill/>
        </p:spPr>
        <p:txBody>
          <a:bodyPr vert="horz" lIns="91440" tIns="45720" rIns="91440" bIns="45720" rtlCol="0">
            <a:normAutofit/>
          </a:bodyPr>
          <a:lstStyle/>
          <a:p>
            <a:pPr lvl="0"/>
            <a:r>
              <a:rPr lang="de-DE" dirty="0"/>
              <a:t>Textmasterformat bearbeiten</a:t>
            </a:r>
          </a:p>
          <a:p>
            <a:pPr lvl="1"/>
            <a:r>
              <a:rPr lang="de-DE" dirty="0"/>
              <a:t>Zweite Ebene</a:t>
            </a:r>
          </a:p>
          <a:p>
            <a:pPr marL="468000" lvl="2" indent="-176213" algn="l" defTabSz="914400" rtl="0" eaLnBrk="0" fontAlgn="base" latinLnBrk="0" hangingPunct="0">
              <a:spcBef>
                <a:spcPts val="600"/>
              </a:spcBef>
              <a:spcAft>
                <a:spcPct val="0"/>
              </a:spcAft>
              <a:buFont typeface="Arial" panose="020B0604020202020204" pitchFamily="34" charset="0"/>
              <a:buChar char="•"/>
            </a:pPr>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4556720" y="4803998"/>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lvl1pPr algn="ctr">
              <a:defRPr lang="de-DE" sz="800" dirty="0">
                <a:solidFill>
                  <a:srgbClr val="3D5D72"/>
                </a:solidFill>
                <a:latin typeface="Segoe UI" panose="020B0502040204020203" pitchFamily="34" charset="0"/>
                <a:ea typeface="MS PGothic" pitchFamily="34" charset="-128"/>
                <a:cs typeface="Segoe UI" panose="020B0502040204020203" pitchFamily="34" charset="0"/>
              </a:defRPr>
            </a:lvl1pPr>
          </a:lstStyle>
          <a:p>
            <a:endParaRPr lang="de-DE" dirty="0"/>
          </a:p>
        </p:txBody>
      </p:sp>
      <p:sp>
        <p:nvSpPr>
          <p:cNvPr id="6" name="Foliennummernplatzhalter 5"/>
          <p:cNvSpPr>
            <a:spLocks noGrp="1"/>
          </p:cNvSpPr>
          <p:nvPr>
            <p:ph type="sldNum" sz="quarter" idx="4"/>
          </p:nvPr>
        </p:nvSpPr>
        <p:spPr>
          <a:xfrm>
            <a:off x="8262464" y="4803998"/>
            <a:ext cx="486000" cy="273600"/>
          </a:xfrm>
          <a:prstGeom prst="rect">
            <a:avLst/>
          </a:prstGeom>
        </p:spPr>
        <p:txBody>
          <a:bodyPr vert="horz" lIns="91440" tIns="45720" rIns="91440" bIns="45720" rtlCol="0" anchor="b"/>
          <a:lstStyle>
            <a:lvl1pPr algn="ctr">
              <a:defRPr sz="800">
                <a:solidFill>
                  <a:schemeClr val="bg1"/>
                </a:solidFill>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dirty="0"/>
          </a:p>
        </p:txBody>
      </p:sp>
      <p:sp>
        <p:nvSpPr>
          <p:cNvPr id="19" name="Rectangle 4"/>
          <p:cNvSpPr>
            <a:spLocks/>
          </p:cNvSpPr>
          <p:nvPr userDrawn="1"/>
        </p:nvSpPr>
        <p:spPr bwMode="auto">
          <a:xfrm>
            <a:off x="2114550" y="4806380"/>
            <a:ext cx="23288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eaLnBrk="1" hangingPunct="1">
              <a:defRPr/>
            </a:pPr>
            <a:r>
              <a:rPr lang="en-US" altLang="de-DE" sz="800" dirty="0">
                <a:solidFill>
                  <a:srgbClr val="3D5D72"/>
                </a:solidFill>
                <a:latin typeface="Arial" pitchFamily="34" charset="0"/>
                <a:ea typeface="MS PGothic" pitchFamily="34" charset="-128"/>
                <a:sym typeface="Arial" pitchFamily="34" charset="0"/>
              </a:rPr>
              <a:t>VdW Bayern</a:t>
            </a:r>
          </a:p>
          <a:p>
            <a:pPr eaLnBrk="1" hangingPunct="1">
              <a:defRPr/>
            </a:pPr>
            <a:r>
              <a:rPr lang="en-US" altLang="de-DE" sz="800" dirty="0">
                <a:solidFill>
                  <a:srgbClr val="3D5D72"/>
                </a:solidFill>
                <a:latin typeface="Arial" pitchFamily="34" charset="0"/>
                <a:ea typeface="MS PGothic" pitchFamily="34" charset="-128"/>
                <a:sym typeface="Arial" pitchFamily="34" charset="0"/>
              </a:rPr>
              <a:t>Verband bayerischer Wohnungsunternehmen e.V</a:t>
            </a:r>
            <a:r>
              <a:rPr lang="en-US" altLang="de-DE" sz="800" dirty="0">
                <a:solidFill>
                  <a:srgbClr val="2F4E61"/>
                </a:solidFill>
                <a:latin typeface="Arial" pitchFamily="34" charset="0"/>
                <a:ea typeface="MS PGothic" pitchFamily="34" charset="-128"/>
                <a:sym typeface="Arial" pitchFamily="34" charset="0"/>
              </a:rPr>
              <a:t>.</a:t>
            </a:r>
          </a:p>
        </p:txBody>
      </p:sp>
      <p:sp>
        <p:nvSpPr>
          <p:cNvPr id="20" name="Rectangle 5"/>
          <p:cNvSpPr>
            <a:spLocks/>
          </p:cNvSpPr>
          <p:nvPr userDrawn="1"/>
        </p:nvSpPr>
        <p:spPr bwMode="auto">
          <a:xfrm>
            <a:off x="457200" y="4806380"/>
            <a:ext cx="16573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eaLnBrk="1" hangingPunct="1">
              <a:defRPr/>
            </a:pPr>
            <a:r>
              <a:rPr lang="en-US" altLang="de-DE" sz="800" b="1" dirty="0">
                <a:solidFill>
                  <a:srgbClr val="2F4E61"/>
                </a:solidFill>
                <a:latin typeface="Arial Bold" charset="0"/>
                <a:ea typeface="MS PGothic" pitchFamily="34" charset="-128"/>
                <a:sym typeface="Arial Bold" charset="0"/>
              </a:rPr>
              <a:t>Die Wohnungswirtschaft</a:t>
            </a:r>
          </a:p>
          <a:p>
            <a:pPr eaLnBrk="1" hangingPunct="1">
              <a:defRPr/>
            </a:pPr>
            <a:r>
              <a:rPr lang="en-US" altLang="de-DE" sz="800" b="1" dirty="0">
                <a:solidFill>
                  <a:srgbClr val="5BB435"/>
                </a:solidFill>
                <a:latin typeface="Arial Bold" charset="0"/>
                <a:ea typeface="MS PGothic" pitchFamily="34" charset="-128"/>
                <a:sym typeface="Arial Bold" charset="0"/>
              </a:rPr>
              <a:t>Bayern</a:t>
            </a:r>
          </a:p>
        </p:txBody>
      </p:sp>
    </p:spTree>
    <p:extLst>
      <p:ext uri="{BB962C8B-B14F-4D97-AF65-F5344CB8AC3E}">
        <p14:creationId xmlns:p14="http://schemas.microsoft.com/office/powerpoint/2010/main" val="175931040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ftr="0" dt="0"/>
  <p:txStyles>
    <p:titleStyle>
      <a:lvl1pPr marL="0" algn="l" defTabSz="914400" rtl="0" eaLnBrk="1" latinLnBrk="0" hangingPunct="1">
        <a:spcBef>
          <a:spcPct val="0"/>
        </a:spcBef>
        <a:buNone/>
        <a:defRPr lang="de-DE" sz="2000" b="1" kern="1200" dirty="0">
          <a:solidFill>
            <a:srgbClr val="3D5D72"/>
          </a:solidFill>
          <a:latin typeface="Segoe UI" panose="020B0502040204020203" pitchFamily="34" charset="0"/>
          <a:ea typeface="MS PGothic" pitchFamily="34" charset="-128"/>
          <a:cs typeface="Segoe UI" panose="020B0502040204020203" pitchFamily="34" charset="0"/>
        </a:defRPr>
      </a:lvl1pPr>
    </p:titleStyle>
    <p:bodyStyle>
      <a:lvl1pPr marL="284163" indent="-284163" algn="l" defTabSz="914400" rtl="0" eaLnBrk="0" fontAlgn="base" latinLnBrk="0" hangingPunct="0">
        <a:spcBef>
          <a:spcPts val="1313"/>
        </a:spcBef>
        <a:spcAft>
          <a:spcPct val="0"/>
        </a:spcAft>
        <a:buClr>
          <a:srgbClr val="3D5D72"/>
        </a:buClr>
        <a:buFont typeface="Wingdings" panose="05000000000000000000" pitchFamily="2" charset="2"/>
        <a:buNone/>
        <a:defRPr lang="de-DE" sz="18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1pPr>
      <a:lvl2pPr marL="285750" indent="-285750" algn="l" defTabSz="914400" rtl="0" eaLnBrk="0" fontAlgn="base" latinLnBrk="0" hangingPunct="0">
        <a:spcBef>
          <a:spcPts val="1313"/>
        </a:spcBef>
        <a:spcAft>
          <a:spcPct val="0"/>
        </a:spcAft>
        <a:buFont typeface="Wingdings" panose="05000000000000000000" pitchFamily="2" charset="2"/>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2pPr>
      <a:lvl3pPr marL="577537" indent="-285750" algn="l" defTabSz="914400" rtl="0" eaLnBrk="0" fontAlgn="base" latinLnBrk="0" hangingPunct="0">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lgn="l" defTabSz="914400" rtl="0" eaLnBrk="0" fontAlgn="base" latinLnBrk="0" hangingPunct="0">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lgn="l" defTabSz="914400" rtl="0" eaLnBrk="0" fontAlgn="base" latinLnBrk="0" hangingPunct="0">
        <a:spcBef>
          <a:spcPts val="600"/>
        </a:spcBef>
        <a:spcAft>
          <a:spcPct val="0"/>
        </a:spcAft>
        <a:buFont typeface="Arial" panose="020B0604020202020204" pitchFamily="34" charset="0"/>
        <a:buChar char="»"/>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br>
              <a:rPr lang="de-DE" sz="1400" dirty="0">
                <a:solidFill>
                  <a:schemeClr val="bg2"/>
                </a:solidFill>
                <a:latin typeface="Segoe UI" panose="020B0502040204020203" pitchFamily="34" charset="0"/>
                <a:cs typeface="Segoe UI" panose="020B0502040204020203" pitchFamily="34" charset="0"/>
              </a:rPr>
            </a:br>
            <a:br>
              <a:rPr lang="de-DE" sz="1400" dirty="0">
                <a:solidFill>
                  <a:schemeClr val="bg2"/>
                </a:solidFill>
                <a:latin typeface="Segoe UI" panose="020B0502040204020203" pitchFamily="34" charset="0"/>
                <a:cs typeface="Segoe UI" panose="020B0502040204020203" pitchFamily="34" charset="0"/>
              </a:rPr>
            </a:br>
            <a:r>
              <a:rPr lang="de-DE" sz="2400" b="1" dirty="0">
                <a:effectLst/>
                <a:latin typeface="Arial" panose="020B0604020202020204" pitchFamily="34" charset="0"/>
                <a:ea typeface="Segoe UI" panose="020B0502040204020203" pitchFamily="34" charset="0"/>
              </a:rPr>
              <a:t>WohWi Bayern - Herausforderungen 2025</a:t>
            </a:r>
            <a:endParaRPr lang="de-DE" sz="2400" dirty="0">
              <a:latin typeface="Segoe UI" panose="020B0502040204020203" pitchFamily="34" charset="0"/>
              <a:cs typeface="Segoe UI" panose="020B0502040204020203" pitchFamily="34" charset="0"/>
            </a:endParaRPr>
          </a:p>
        </p:txBody>
      </p:sp>
      <p:sp>
        <p:nvSpPr>
          <p:cNvPr id="3" name="Untertitel 2"/>
          <p:cNvSpPr>
            <a:spLocks noGrp="1"/>
          </p:cNvSpPr>
          <p:nvPr>
            <p:ph type="subTitle" idx="1"/>
          </p:nvPr>
        </p:nvSpPr>
        <p:spPr/>
        <p:txBody>
          <a:bodyPr>
            <a:normAutofit lnSpcReduction="10000"/>
          </a:bodyPr>
          <a:lstStyle/>
          <a:p>
            <a:r>
              <a:rPr lang="de-DE" dirty="0"/>
              <a:t>Hans Maier, Verbandsdirektor, </a:t>
            </a:r>
            <a:r>
              <a:rPr lang="de-DE" dirty="0">
                <a:latin typeface="Segoe UI" panose="020B0502040204020203" pitchFamily="34" charset="0"/>
                <a:cs typeface="Segoe UI" panose="020B0502040204020203" pitchFamily="34" charset="0"/>
              </a:rPr>
              <a:t>Wirtschaftsprüfer und Steuerberater</a:t>
            </a:r>
          </a:p>
          <a:p>
            <a:endParaRPr lang="de-DE" dirty="0">
              <a:latin typeface="Segoe UI" panose="020B0502040204020203" pitchFamily="34" charset="0"/>
              <a:cs typeface="Segoe UI" panose="020B0502040204020203" pitchFamily="34" charset="0"/>
            </a:endParaRPr>
          </a:p>
        </p:txBody>
      </p:sp>
      <p:sp>
        <p:nvSpPr>
          <p:cNvPr id="4" name="Textplatzhalter 3"/>
          <p:cNvSpPr>
            <a:spLocks noGrp="1"/>
          </p:cNvSpPr>
          <p:nvPr>
            <p:ph type="body" sz="quarter" idx="13"/>
          </p:nvPr>
        </p:nvSpPr>
        <p:spPr/>
        <p:txBody>
          <a:bodyPr>
            <a:normAutofit lnSpcReduction="10000"/>
          </a:bodyPr>
          <a:lstStyle/>
          <a:p>
            <a:r>
              <a:rPr lang="de-DE" dirty="0"/>
              <a:t>Frühjahrstagung der Arbeitsgemeinschaft oberbayerischer Wohnungsunternehmen</a:t>
            </a:r>
            <a:endParaRPr lang="de-DE" dirty="0">
              <a:latin typeface="Segoe UI" panose="020B0502040204020203" pitchFamily="34" charset="0"/>
              <a:cs typeface="Segoe UI" panose="020B0502040204020203" pitchFamily="34" charset="0"/>
            </a:endParaRPr>
          </a:p>
        </p:txBody>
      </p:sp>
      <p:sp>
        <p:nvSpPr>
          <p:cNvPr id="5" name="Textplatzhalter 4"/>
          <p:cNvSpPr>
            <a:spLocks noGrp="1"/>
          </p:cNvSpPr>
          <p:nvPr>
            <p:ph type="body" sz="quarter" idx="14"/>
          </p:nvPr>
        </p:nvSpPr>
        <p:spPr/>
        <p:txBody>
          <a:bodyPr>
            <a:normAutofit lnSpcReduction="10000"/>
          </a:bodyPr>
          <a:lstStyle/>
          <a:p>
            <a:r>
              <a:rPr lang="de-DE" dirty="0">
                <a:latin typeface="Segoe UI" panose="020B0502040204020203" pitchFamily="34" charset="0"/>
                <a:cs typeface="Segoe UI" panose="020B0502040204020203" pitchFamily="34" charset="0"/>
              </a:rPr>
              <a:t>Ingolstadt </a:t>
            </a:r>
          </a:p>
        </p:txBody>
      </p:sp>
      <p:sp>
        <p:nvSpPr>
          <p:cNvPr id="6" name="Textplatzhalter 5"/>
          <p:cNvSpPr>
            <a:spLocks noGrp="1"/>
          </p:cNvSpPr>
          <p:nvPr>
            <p:ph type="body" sz="quarter" idx="15"/>
          </p:nvPr>
        </p:nvSpPr>
        <p:spPr/>
        <p:txBody>
          <a:bodyPr>
            <a:normAutofit lnSpcReduction="10000"/>
          </a:bodyPr>
          <a:lstStyle/>
          <a:p>
            <a:r>
              <a:rPr lang="de-DE" dirty="0"/>
              <a:t>20. März </a:t>
            </a:r>
            <a:r>
              <a:rPr lang="de-DE" dirty="0">
                <a:latin typeface="Segoe UI" panose="020B0502040204020203" pitchFamily="34" charset="0"/>
                <a:cs typeface="Segoe UI" panose="020B0502040204020203" pitchFamily="34" charset="0"/>
              </a:rPr>
              <a:t>2025</a:t>
            </a:r>
          </a:p>
        </p:txBody>
      </p:sp>
    </p:spTree>
    <p:extLst>
      <p:ext uri="{BB962C8B-B14F-4D97-AF65-F5344CB8AC3E}">
        <p14:creationId xmlns:p14="http://schemas.microsoft.com/office/powerpoint/2010/main" val="392742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14C59-444F-D05F-8FC0-7CE409FB98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667E41-35D3-E19A-8147-5C9785FC606B}"/>
              </a:ext>
            </a:extLst>
          </p:cNvPr>
          <p:cNvSpPr>
            <a:spLocks noGrp="1"/>
          </p:cNvSpPr>
          <p:nvPr>
            <p:ph type="title"/>
          </p:nvPr>
        </p:nvSpPr>
        <p:spPr/>
        <p:txBody>
          <a:bodyPr/>
          <a:lstStyle/>
          <a:p>
            <a:r>
              <a:rPr lang="de-DE" dirty="0">
                <a:solidFill>
                  <a:srgbClr val="6EBD48"/>
                </a:solidFill>
              </a:rPr>
              <a:t>Die Wohnungsfrage – Die Geschichte der Wohnungswirtschaft</a:t>
            </a:r>
            <a:br>
              <a:rPr lang="de-DE" dirty="0"/>
            </a:br>
            <a:r>
              <a:rPr lang="de-DE" dirty="0"/>
              <a:t>Aus dem Archiv der Verbandszeitschrift</a:t>
            </a:r>
          </a:p>
        </p:txBody>
      </p:sp>
      <p:sp>
        <p:nvSpPr>
          <p:cNvPr id="3" name="Foliennummernplatzhalter 2">
            <a:extLst>
              <a:ext uri="{FF2B5EF4-FFF2-40B4-BE49-F238E27FC236}">
                <a16:creationId xmlns:a16="http://schemas.microsoft.com/office/drawing/2014/main" id="{B83D653B-09BC-5928-0FA5-0E20321BA830}"/>
              </a:ext>
            </a:extLst>
          </p:cNvPr>
          <p:cNvSpPr>
            <a:spLocks noGrp="1"/>
          </p:cNvSpPr>
          <p:nvPr>
            <p:ph type="sldNum" sz="quarter" idx="12"/>
          </p:nvPr>
        </p:nvSpPr>
        <p:spPr/>
        <p:txBody>
          <a:bodyPr/>
          <a:lstStyle/>
          <a:p>
            <a:fld id="{6691A161-0D27-478D-AAEB-D0BFEC36F99A}" type="slidenum">
              <a:rPr lang="de-DE" smtClean="0"/>
              <a:pPr/>
              <a:t>10</a:t>
            </a:fld>
            <a:endParaRPr lang="de-DE"/>
          </a:p>
        </p:txBody>
      </p:sp>
      <p:sp>
        <p:nvSpPr>
          <p:cNvPr id="4" name="Textfeld 3">
            <a:extLst>
              <a:ext uri="{FF2B5EF4-FFF2-40B4-BE49-F238E27FC236}">
                <a16:creationId xmlns:a16="http://schemas.microsoft.com/office/drawing/2014/main" id="{740A2E3E-6C36-1EBF-646C-C9550BDC565B}"/>
              </a:ext>
            </a:extLst>
          </p:cNvPr>
          <p:cNvSpPr txBox="1"/>
          <p:nvPr/>
        </p:nvSpPr>
        <p:spPr>
          <a:xfrm>
            <a:off x="457200" y="1203598"/>
            <a:ext cx="1738536" cy="369332"/>
          </a:xfrm>
          <a:prstGeom prst="rect">
            <a:avLst/>
          </a:prstGeom>
          <a:noFill/>
        </p:spPr>
        <p:txBody>
          <a:bodyPr wrap="square" rtlCol="0">
            <a:spAutoFit/>
          </a:bodyPr>
          <a:lstStyle/>
          <a:p>
            <a:r>
              <a:rPr lang="de-DE" b="1" dirty="0">
                <a:solidFill>
                  <a:schemeClr val="bg2"/>
                </a:solidFill>
              </a:rPr>
              <a:t>1975</a:t>
            </a:r>
          </a:p>
        </p:txBody>
      </p:sp>
      <p:sp>
        <p:nvSpPr>
          <p:cNvPr id="8" name="Textfeld 7">
            <a:extLst>
              <a:ext uri="{FF2B5EF4-FFF2-40B4-BE49-F238E27FC236}">
                <a16:creationId xmlns:a16="http://schemas.microsoft.com/office/drawing/2014/main" id="{0DE11973-8F7F-1EEA-2479-1AB43BCEC518}"/>
              </a:ext>
            </a:extLst>
          </p:cNvPr>
          <p:cNvSpPr txBox="1"/>
          <p:nvPr/>
        </p:nvSpPr>
        <p:spPr>
          <a:xfrm>
            <a:off x="457200" y="1491990"/>
            <a:ext cx="3960440" cy="2831544"/>
          </a:xfrm>
          <a:prstGeom prst="rect">
            <a:avLst/>
          </a:prstGeom>
          <a:noFill/>
        </p:spPr>
        <p:txBody>
          <a:bodyPr wrap="square" rtlCol="0">
            <a:spAutoFit/>
          </a:bodyPr>
          <a:lstStyle/>
          <a:p>
            <a:r>
              <a:rPr lang="de-DE" sz="1400" b="1" dirty="0">
                <a:solidFill>
                  <a:srgbClr val="3D5D72"/>
                </a:solidFill>
              </a:rPr>
              <a:t>Die Zukunft des Wohnungsbaus</a:t>
            </a:r>
          </a:p>
          <a:p>
            <a:endParaRPr lang="de-DE" sz="1400" b="1" dirty="0">
              <a:solidFill>
                <a:srgbClr val="3D5D72"/>
              </a:solidFill>
            </a:endParaRPr>
          </a:p>
          <a:p>
            <a:pPr>
              <a:spcAft>
                <a:spcPts val="600"/>
              </a:spcAft>
            </a:pPr>
            <a:r>
              <a:rPr lang="de-DE" sz="1400" dirty="0">
                <a:solidFill>
                  <a:srgbClr val="3D5D72"/>
                </a:solidFill>
              </a:rPr>
              <a:t>… Der Mietwohnungsbau ist somit erstens das Hauptopfer der zu lange ungehemmt sich entwickelten Inflation und der dadurch bewirkten Baukostensteigerung …</a:t>
            </a:r>
          </a:p>
          <a:p>
            <a:pPr>
              <a:spcAft>
                <a:spcPts val="600"/>
              </a:spcAft>
            </a:pPr>
            <a:r>
              <a:rPr lang="de-DE" sz="1400" dirty="0">
                <a:solidFill>
                  <a:srgbClr val="3D5D72"/>
                </a:solidFill>
              </a:rPr>
              <a:t>… Die Miete muss sich langfristig an den Kosten orientieren.</a:t>
            </a:r>
          </a:p>
          <a:p>
            <a:r>
              <a:rPr lang="de-DE" sz="1400" dirty="0">
                <a:solidFill>
                  <a:srgbClr val="3D5D72"/>
                </a:solidFill>
              </a:rPr>
              <a:t>… Ein Mietwohnungsbau unter halbwegs marktwirtschaftlichen Bedingungen kann nicht mehr stattfinden … Mietwohnungsbau wird in Zukunft alleinige Aufgabe des Staates werden.</a:t>
            </a:r>
          </a:p>
        </p:txBody>
      </p:sp>
      <p:sp>
        <p:nvSpPr>
          <p:cNvPr id="9" name="Textfeld 8">
            <a:extLst>
              <a:ext uri="{FF2B5EF4-FFF2-40B4-BE49-F238E27FC236}">
                <a16:creationId xmlns:a16="http://schemas.microsoft.com/office/drawing/2014/main" id="{E5D710ED-E8DC-EF2F-B6DA-E6F48B61137B}"/>
              </a:ext>
            </a:extLst>
          </p:cNvPr>
          <p:cNvSpPr txBox="1"/>
          <p:nvPr/>
        </p:nvSpPr>
        <p:spPr>
          <a:xfrm>
            <a:off x="4521697" y="1491630"/>
            <a:ext cx="3960440" cy="3108543"/>
          </a:xfrm>
          <a:prstGeom prst="rect">
            <a:avLst/>
          </a:prstGeom>
          <a:noFill/>
        </p:spPr>
        <p:txBody>
          <a:bodyPr wrap="square" rtlCol="0">
            <a:spAutoFit/>
          </a:bodyPr>
          <a:lstStyle/>
          <a:p>
            <a:r>
              <a:rPr lang="de-DE" sz="1400" b="1" dirty="0">
                <a:solidFill>
                  <a:schemeClr val="tx2"/>
                </a:solidFill>
              </a:rPr>
              <a:t>Ausgewählte Titel</a:t>
            </a:r>
          </a:p>
          <a:p>
            <a:endParaRPr lang="de-DE" sz="1400" dirty="0"/>
          </a:p>
          <a:p>
            <a:r>
              <a:rPr lang="de-DE" sz="1400" b="1" dirty="0">
                <a:solidFill>
                  <a:schemeClr val="tx2"/>
                </a:solidFill>
              </a:rPr>
              <a:t>Tötet die Finanzmisere den sozialen Wohnungsbau?</a:t>
            </a:r>
          </a:p>
          <a:p>
            <a:endParaRPr lang="de-DE" sz="1400" b="1" dirty="0">
              <a:solidFill>
                <a:schemeClr val="tx2"/>
              </a:solidFill>
            </a:endParaRPr>
          </a:p>
          <a:p>
            <a:r>
              <a:rPr lang="de-DE" sz="1400" b="1" dirty="0">
                <a:solidFill>
                  <a:schemeClr val="tx2"/>
                </a:solidFill>
              </a:rPr>
              <a:t>Öffentliche Wohnungsbauförderung in der Klemme</a:t>
            </a:r>
          </a:p>
          <a:p>
            <a:endParaRPr lang="de-DE" sz="1400" b="1" dirty="0">
              <a:solidFill>
                <a:schemeClr val="tx2"/>
              </a:solidFill>
            </a:endParaRPr>
          </a:p>
          <a:p>
            <a:r>
              <a:rPr lang="de-DE" sz="1400" b="1" dirty="0">
                <a:solidFill>
                  <a:schemeClr val="tx2"/>
                </a:solidFill>
              </a:rPr>
              <a:t>Was sind tragbare Mieten – Anmerkungen zu einem fundamentalen Problem der staatlichen Wohnungspolitik</a:t>
            </a:r>
          </a:p>
          <a:p>
            <a:endParaRPr lang="de-DE" sz="1400" b="1" dirty="0">
              <a:solidFill>
                <a:schemeClr val="tx2"/>
              </a:solidFill>
            </a:endParaRPr>
          </a:p>
          <a:p>
            <a:r>
              <a:rPr lang="de-DE" sz="1400" b="1" dirty="0">
                <a:solidFill>
                  <a:schemeClr val="tx2"/>
                </a:solidFill>
              </a:rPr>
              <a:t>Ifo-Institut: Die bevorstehende Zeit der Unsicherheit!</a:t>
            </a:r>
          </a:p>
        </p:txBody>
      </p:sp>
    </p:spTree>
    <p:extLst>
      <p:ext uri="{BB962C8B-B14F-4D97-AF65-F5344CB8AC3E}">
        <p14:creationId xmlns:p14="http://schemas.microsoft.com/office/powerpoint/2010/main" val="189916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B8C07-5BE8-3E10-9504-DD0356F106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7E0535-9D8A-5DD6-532E-CC7C48DF850E}"/>
              </a:ext>
            </a:extLst>
          </p:cNvPr>
          <p:cNvSpPr>
            <a:spLocks noGrp="1"/>
          </p:cNvSpPr>
          <p:nvPr>
            <p:ph type="title"/>
          </p:nvPr>
        </p:nvSpPr>
        <p:spPr/>
        <p:txBody>
          <a:bodyPr/>
          <a:lstStyle/>
          <a:p>
            <a:r>
              <a:rPr lang="de-DE" dirty="0">
                <a:solidFill>
                  <a:srgbClr val="6EBD48"/>
                </a:solidFill>
              </a:rPr>
              <a:t>Die Wohnungsfrage – Die Geschichte der Wohnungswirtschaft</a:t>
            </a:r>
            <a:br>
              <a:rPr lang="de-DE" dirty="0"/>
            </a:br>
            <a:r>
              <a:rPr lang="de-DE" dirty="0"/>
              <a:t>Aus dem Archiv der Verbandszeitschrift</a:t>
            </a:r>
          </a:p>
        </p:txBody>
      </p:sp>
      <p:sp>
        <p:nvSpPr>
          <p:cNvPr id="3" name="Foliennummernplatzhalter 2">
            <a:extLst>
              <a:ext uri="{FF2B5EF4-FFF2-40B4-BE49-F238E27FC236}">
                <a16:creationId xmlns:a16="http://schemas.microsoft.com/office/drawing/2014/main" id="{2F81F9DC-1A6E-BAE5-7431-AEAF0E72C8A6}"/>
              </a:ext>
            </a:extLst>
          </p:cNvPr>
          <p:cNvSpPr>
            <a:spLocks noGrp="1"/>
          </p:cNvSpPr>
          <p:nvPr>
            <p:ph type="sldNum" sz="quarter" idx="12"/>
          </p:nvPr>
        </p:nvSpPr>
        <p:spPr/>
        <p:txBody>
          <a:bodyPr/>
          <a:lstStyle/>
          <a:p>
            <a:fld id="{6691A161-0D27-478D-AAEB-D0BFEC36F99A}" type="slidenum">
              <a:rPr lang="de-DE" smtClean="0"/>
              <a:pPr/>
              <a:t>11</a:t>
            </a:fld>
            <a:endParaRPr lang="de-DE"/>
          </a:p>
        </p:txBody>
      </p:sp>
      <p:sp>
        <p:nvSpPr>
          <p:cNvPr id="4" name="Textfeld 3">
            <a:extLst>
              <a:ext uri="{FF2B5EF4-FFF2-40B4-BE49-F238E27FC236}">
                <a16:creationId xmlns:a16="http://schemas.microsoft.com/office/drawing/2014/main" id="{DCDE5238-0F4F-C992-9332-229C4131E4E6}"/>
              </a:ext>
            </a:extLst>
          </p:cNvPr>
          <p:cNvSpPr txBox="1"/>
          <p:nvPr/>
        </p:nvSpPr>
        <p:spPr>
          <a:xfrm>
            <a:off x="457200" y="1203598"/>
            <a:ext cx="1738536" cy="369332"/>
          </a:xfrm>
          <a:prstGeom prst="rect">
            <a:avLst/>
          </a:prstGeom>
          <a:noFill/>
        </p:spPr>
        <p:txBody>
          <a:bodyPr wrap="square" rtlCol="0">
            <a:spAutoFit/>
          </a:bodyPr>
          <a:lstStyle/>
          <a:p>
            <a:r>
              <a:rPr lang="de-DE" b="1" dirty="0">
                <a:solidFill>
                  <a:schemeClr val="bg2"/>
                </a:solidFill>
              </a:rPr>
              <a:t>1988/1989</a:t>
            </a:r>
          </a:p>
        </p:txBody>
      </p:sp>
      <p:sp>
        <p:nvSpPr>
          <p:cNvPr id="8" name="Textfeld 7">
            <a:extLst>
              <a:ext uri="{FF2B5EF4-FFF2-40B4-BE49-F238E27FC236}">
                <a16:creationId xmlns:a16="http://schemas.microsoft.com/office/drawing/2014/main" id="{73A4553A-ABD2-5CB8-40B8-A7B2B2A70156}"/>
              </a:ext>
            </a:extLst>
          </p:cNvPr>
          <p:cNvSpPr txBox="1"/>
          <p:nvPr/>
        </p:nvSpPr>
        <p:spPr>
          <a:xfrm>
            <a:off x="457200" y="1504264"/>
            <a:ext cx="3960440" cy="3108543"/>
          </a:xfrm>
          <a:prstGeom prst="rect">
            <a:avLst/>
          </a:prstGeom>
          <a:noFill/>
        </p:spPr>
        <p:txBody>
          <a:bodyPr wrap="square" rtlCol="0">
            <a:spAutoFit/>
          </a:bodyPr>
          <a:lstStyle/>
          <a:p>
            <a:r>
              <a:rPr lang="de-DE" sz="1400" b="1" dirty="0">
                <a:solidFill>
                  <a:srgbClr val="3D5D72"/>
                </a:solidFill>
              </a:rPr>
              <a:t>Wohnungswirtschaft und Verbände nach der Abschaffung des WGG – Die Anliegen der Arbeitstagung Reit im </a:t>
            </a:r>
            <a:r>
              <a:rPr lang="de-DE" sz="1400" b="1" dirty="0" err="1">
                <a:solidFill>
                  <a:srgbClr val="3D5D72"/>
                </a:solidFill>
              </a:rPr>
              <a:t>Winkl</a:t>
            </a:r>
            <a:r>
              <a:rPr lang="de-DE" sz="1400" b="1" dirty="0">
                <a:solidFill>
                  <a:srgbClr val="3D5D72"/>
                </a:solidFill>
              </a:rPr>
              <a:t> 1988</a:t>
            </a:r>
          </a:p>
          <a:p>
            <a:endParaRPr lang="de-DE" sz="1400" dirty="0">
              <a:solidFill>
                <a:srgbClr val="3D5D72"/>
              </a:solidFill>
            </a:endParaRPr>
          </a:p>
          <a:p>
            <a:r>
              <a:rPr lang="de-DE" sz="1400" dirty="0">
                <a:solidFill>
                  <a:srgbClr val="3D5D72"/>
                </a:solidFill>
              </a:rPr>
              <a:t>… unsere Aufgabe ist es jetzt, die Zukunft gemeinsam zu gestalten</a:t>
            </a:r>
          </a:p>
          <a:p>
            <a:endParaRPr lang="de-DE" sz="1400" dirty="0">
              <a:solidFill>
                <a:srgbClr val="3D5D72"/>
              </a:solidFill>
            </a:endParaRPr>
          </a:p>
          <a:p>
            <a:r>
              <a:rPr lang="de-DE" sz="1400" dirty="0">
                <a:solidFill>
                  <a:srgbClr val="3D5D72"/>
                </a:solidFill>
              </a:rPr>
              <a:t>Soziale Mietenpolitik abstützen</a:t>
            </a:r>
          </a:p>
          <a:p>
            <a:endParaRPr lang="de-DE" sz="1400" dirty="0">
              <a:solidFill>
                <a:srgbClr val="3D5D72"/>
              </a:solidFill>
            </a:endParaRPr>
          </a:p>
          <a:p>
            <a:r>
              <a:rPr lang="de-DE" sz="1400" dirty="0">
                <a:solidFill>
                  <a:srgbClr val="3D5D72"/>
                </a:solidFill>
              </a:rPr>
              <a:t>Gemeinnütziger Auftrag bleibt</a:t>
            </a:r>
          </a:p>
          <a:p>
            <a:endParaRPr lang="de-DE" sz="1400" dirty="0">
              <a:solidFill>
                <a:srgbClr val="3D5D72"/>
              </a:solidFill>
            </a:endParaRPr>
          </a:p>
          <a:p>
            <a:r>
              <a:rPr lang="de-DE" sz="1400" dirty="0">
                <a:solidFill>
                  <a:srgbClr val="3D5D72"/>
                </a:solidFill>
              </a:rPr>
              <a:t>Weiter Sozialmietwohnungen fördern</a:t>
            </a:r>
          </a:p>
          <a:p>
            <a:endParaRPr lang="de-DE" sz="1400" dirty="0">
              <a:solidFill>
                <a:srgbClr val="3D5D72"/>
              </a:solidFill>
            </a:endParaRPr>
          </a:p>
          <a:p>
            <a:r>
              <a:rPr lang="de-DE" sz="1400" dirty="0">
                <a:solidFill>
                  <a:srgbClr val="3D5D72"/>
                </a:solidFill>
              </a:rPr>
              <a:t>Aussiedlerwohnungsbau</a:t>
            </a:r>
          </a:p>
        </p:txBody>
      </p:sp>
      <p:sp>
        <p:nvSpPr>
          <p:cNvPr id="9" name="Textfeld 8">
            <a:extLst>
              <a:ext uri="{FF2B5EF4-FFF2-40B4-BE49-F238E27FC236}">
                <a16:creationId xmlns:a16="http://schemas.microsoft.com/office/drawing/2014/main" id="{F37DEEF5-10B1-13B0-A42C-02492E24CE40}"/>
              </a:ext>
            </a:extLst>
          </p:cNvPr>
          <p:cNvSpPr txBox="1"/>
          <p:nvPr/>
        </p:nvSpPr>
        <p:spPr>
          <a:xfrm>
            <a:off x="4521697" y="1491630"/>
            <a:ext cx="3960440" cy="3046988"/>
          </a:xfrm>
          <a:prstGeom prst="rect">
            <a:avLst/>
          </a:prstGeom>
          <a:noFill/>
        </p:spPr>
        <p:txBody>
          <a:bodyPr wrap="square" rtlCol="0">
            <a:spAutoFit/>
          </a:bodyPr>
          <a:lstStyle/>
          <a:p>
            <a:r>
              <a:rPr lang="de-DE" sz="1400" b="1" dirty="0">
                <a:solidFill>
                  <a:srgbClr val="3D5D72"/>
                </a:solidFill>
              </a:rPr>
              <a:t>Ausgewählte Titel:</a:t>
            </a:r>
          </a:p>
          <a:p>
            <a:endParaRPr lang="de-DE" sz="1100" dirty="0">
              <a:solidFill>
                <a:srgbClr val="3D5D72"/>
              </a:solidFill>
            </a:endParaRPr>
          </a:p>
          <a:p>
            <a:r>
              <a:rPr lang="de-DE" sz="1400" b="1" dirty="0">
                <a:solidFill>
                  <a:srgbClr val="3D5D72"/>
                </a:solidFill>
              </a:rPr>
              <a:t>Kampf um die Gemeinnützigkeit</a:t>
            </a:r>
          </a:p>
          <a:p>
            <a:endParaRPr lang="de-DE" sz="1100" b="1" dirty="0">
              <a:solidFill>
                <a:srgbClr val="3D5D72"/>
              </a:solidFill>
            </a:endParaRPr>
          </a:p>
          <a:p>
            <a:r>
              <a:rPr lang="de-DE" sz="1400" b="1" dirty="0">
                <a:solidFill>
                  <a:srgbClr val="3D5D72"/>
                </a:solidFill>
              </a:rPr>
              <a:t>Das Aus der sozialen Wohnungspolitik</a:t>
            </a:r>
          </a:p>
          <a:p>
            <a:endParaRPr lang="de-DE" sz="1100" b="1" dirty="0">
              <a:solidFill>
                <a:srgbClr val="3D5D72"/>
              </a:solidFill>
            </a:endParaRPr>
          </a:p>
          <a:p>
            <a:r>
              <a:rPr lang="de-DE" sz="1400" b="1" dirty="0">
                <a:solidFill>
                  <a:srgbClr val="3D5D72"/>
                </a:solidFill>
              </a:rPr>
              <a:t>Gemeinnützigkeit ist unverzichtbar</a:t>
            </a:r>
          </a:p>
          <a:p>
            <a:endParaRPr lang="de-DE" sz="1100" b="1" dirty="0">
              <a:solidFill>
                <a:srgbClr val="3D5D72"/>
              </a:solidFill>
            </a:endParaRPr>
          </a:p>
          <a:p>
            <a:r>
              <a:rPr lang="de-DE" sz="1400" b="1" dirty="0">
                <a:solidFill>
                  <a:srgbClr val="3D5D72"/>
                </a:solidFill>
              </a:rPr>
              <a:t>Nachruf – Die Gemeinnützigkeit ist tot</a:t>
            </a:r>
          </a:p>
          <a:p>
            <a:endParaRPr lang="de-DE" sz="1400" b="1" dirty="0">
              <a:solidFill>
                <a:srgbClr val="3D5D72"/>
              </a:solidFill>
            </a:endParaRPr>
          </a:p>
          <a:p>
            <a:r>
              <a:rPr lang="de-DE" sz="1400" b="1" dirty="0">
                <a:solidFill>
                  <a:srgbClr val="3D5D72"/>
                </a:solidFill>
              </a:rPr>
              <a:t>Gemeinnützig auch ohne Gesetz</a:t>
            </a:r>
          </a:p>
          <a:p>
            <a:endParaRPr lang="de-DE" sz="1100" b="1" dirty="0">
              <a:solidFill>
                <a:srgbClr val="3D5D72"/>
              </a:solidFill>
            </a:endParaRPr>
          </a:p>
          <a:p>
            <a:r>
              <a:rPr lang="de-DE" sz="1400" b="1" dirty="0">
                <a:solidFill>
                  <a:srgbClr val="3D5D72"/>
                </a:solidFill>
              </a:rPr>
              <a:t>Sozialer Wohnungsbau schrumpft weiter</a:t>
            </a:r>
          </a:p>
          <a:p>
            <a:endParaRPr lang="de-DE" sz="1100" b="1" dirty="0">
              <a:solidFill>
                <a:srgbClr val="3D5D72"/>
              </a:solidFill>
            </a:endParaRPr>
          </a:p>
          <a:p>
            <a:r>
              <a:rPr lang="de-DE" sz="1400" b="1" dirty="0">
                <a:solidFill>
                  <a:srgbClr val="3D5D72"/>
                </a:solidFill>
              </a:rPr>
              <a:t>Wohnungsengpässe bis tief in die 90er Jahre</a:t>
            </a:r>
          </a:p>
        </p:txBody>
      </p:sp>
    </p:spTree>
    <p:extLst>
      <p:ext uri="{BB962C8B-B14F-4D97-AF65-F5344CB8AC3E}">
        <p14:creationId xmlns:p14="http://schemas.microsoft.com/office/powerpoint/2010/main" val="214442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BEA80-11A2-7F9F-9F06-669939A190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1F9C2B-0526-ECDB-E5D1-5E6439091CB3}"/>
              </a:ext>
            </a:extLst>
          </p:cNvPr>
          <p:cNvSpPr>
            <a:spLocks noGrp="1"/>
          </p:cNvSpPr>
          <p:nvPr>
            <p:ph type="title"/>
          </p:nvPr>
        </p:nvSpPr>
        <p:spPr/>
        <p:txBody>
          <a:bodyPr/>
          <a:lstStyle/>
          <a:p>
            <a:r>
              <a:rPr lang="de-DE" dirty="0">
                <a:solidFill>
                  <a:srgbClr val="6EBD48"/>
                </a:solidFill>
              </a:rPr>
              <a:t>Die Wohnungsfrage – Die Geschichte der Wohnungswirtschaft</a:t>
            </a:r>
            <a:br>
              <a:rPr lang="de-DE" dirty="0"/>
            </a:br>
            <a:r>
              <a:rPr lang="de-DE" dirty="0"/>
              <a:t>Aus dem Archiv der Verbandszeitschrift</a:t>
            </a:r>
          </a:p>
        </p:txBody>
      </p:sp>
      <p:sp>
        <p:nvSpPr>
          <p:cNvPr id="3" name="Foliennummernplatzhalter 2">
            <a:extLst>
              <a:ext uri="{FF2B5EF4-FFF2-40B4-BE49-F238E27FC236}">
                <a16:creationId xmlns:a16="http://schemas.microsoft.com/office/drawing/2014/main" id="{F1429E77-3F17-3909-5D76-0AC1EEB89D63}"/>
              </a:ext>
            </a:extLst>
          </p:cNvPr>
          <p:cNvSpPr>
            <a:spLocks noGrp="1"/>
          </p:cNvSpPr>
          <p:nvPr>
            <p:ph type="sldNum" sz="quarter" idx="12"/>
          </p:nvPr>
        </p:nvSpPr>
        <p:spPr/>
        <p:txBody>
          <a:bodyPr/>
          <a:lstStyle/>
          <a:p>
            <a:fld id="{6691A161-0D27-478D-AAEB-D0BFEC36F99A}" type="slidenum">
              <a:rPr lang="de-DE" smtClean="0"/>
              <a:pPr/>
              <a:t>12</a:t>
            </a:fld>
            <a:endParaRPr lang="de-DE"/>
          </a:p>
        </p:txBody>
      </p:sp>
      <p:sp>
        <p:nvSpPr>
          <p:cNvPr id="4" name="Textfeld 3">
            <a:extLst>
              <a:ext uri="{FF2B5EF4-FFF2-40B4-BE49-F238E27FC236}">
                <a16:creationId xmlns:a16="http://schemas.microsoft.com/office/drawing/2014/main" id="{BBB4DA0E-52FA-1BD3-AFFA-AEE888ADC00C}"/>
              </a:ext>
            </a:extLst>
          </p:cNvPr>
          <p:cNvSpPr txBox="1"/>
          <p:nvPr/>
        </p:nvSpPr>
        <p:spPr>
          <a:xfrm>
            <a:off x="457200" y="1203598"/>
            <a:ext cx="1738536" cy="369332"/>
          </a:xfrm>
          <a:prstGeom prst="rect">
            <a:avLst/>
          </a:prstGeom>
          <a:noFill/>
        </p:spPr>
        <p:txBody>
          <a:bodyPr wrap="square" rtlCol="0">
            <a:spAutoFit/>
          </a:bodyPr>
          <a:lstStyle/>
          <a:p>
            <a:r>
              <a:rPr lang="de-DE" b="1" dirty="0">
                <a:solidFill>
                  <a:schemeClr val="bg2"/>
                </a:solidFill>
              </a:rPr>
              <a:t>2005</a:t>
            </a:r>
          </a:p>
        </p:txBody>
      </p:sp>
      <p:sp>
        <p:nvSpPr>
          <p:cNvPr id="8" name="Textfeld 7">
            <a:extLst>
              <a:ext uri="{FF2B5EF4-FFF2-40B4-BE49-F238E27FC236}">
                <a16:creationId xmlns:a16="http://schemas.microsoft.com/office/drawing/2014/main" id="{7CA9C114-1B93-81BB-C307-9650F05C6DA2}"/>
              </a:ext>
            </a:extLst>
          </p:cNvPr>
          <p:cNvSpPr txBox="1"/>
          <p:nvPr/>
        </p:nvSpPr>
        <p:spPr>
          <a:xfrm>
            <a:off x="459997" y="1491630"/>
            <a:ext cx="3960440" cy="2893100"/>
          </a:xfrm>
          <a:prstGeom prst="rect">
            <a:avLst/>
          </a:prstGeom>
          <a:noFill/>
        </p:spPr>
        <p:txBody>
          <a:bodyPr wrap="square" rtlCol="0">
            <a:spAutoFit/>
          </a:bodyPr>
          <a:lstStyle/>
          <a:p>
            <a:r>
              <a:rPr lang="de-DE" sz="1400" b="1" dirty="0">
                <a:solidFill>
                  <a:srgbClr val="3D5D72"/>
                </a:solidFill>
              </a:rPr>
              <a:t>Aus der Resolution</a:t>
            </a:r>
          </a:p>
          <a:p>
            <a:endParaRPr lang="de-DE" sz="1400" dirty="0">
              <a:solidFill>
                <a:srgbClr val="3D5D72"/>
              </a:solidFill>
            </a:endParaRPr>
          </a:p>
          <a:p>
            <a:r>
              <a:rPr lang="de-DE" sz="1400" dirty="0">
                <a:solidFill>
                  <a:srgbClr val="3D5D72"/>
                </a:solidFill>
              </a:rPr>
              <a:t>Die </a:t>
            </a:r>
            <a:r>
              <a:rPr lang="de-DE" sz="1400" b="1" dirty="0">
                <a:solidFill>
                  <a:srgbClr val="3D5D72"/>
                </a:solidFill>
              </a:rPr>
              <a:t>Aufgaben der Wohnungsunternehmen </a:t>
            </a:r>
            <a:r>
              <a:rPr lang="de-DE" sz="1400" dirty="0">
                <a:solidFill>
                  <a:srgbClr val="3D5D72"/>
                </a:solidFill>
              </a:rPr>
              <a:t>werden noch </a:t>
            </a:r>
            <a:r>
              <a:rPr lang="de-DE" sz="1400" b="1" dirty="0">
                <a:solidFill>
                  <a:srgbClr val="3D5D72"/>
                </a:solidFill>
              </a:rPr>
              <a:t>umfangreicher und schwieriger</a:t>
            </a:r>
            <a:r>
              <a:rPr lang="de-DE" sz="1400" dirty="0">
                <a:solidFill>
                  <a:srgbClr val="3D5D72"/>
                </a:solidFill>
              </a:rPr>
              <a:t>, weil sie durch immense Herausforderungen bestimmt werden:</a:t>
            </a:r>
          </a:p>
          <a:p>
            <a:pPr marL="285750" indent="-285750">
              <a:buFontTx/>
              <a:buChar char="-"/>
            </a:pPr>
            <a:r>
              <a:rPr lang="de-DE" sz="1400" dirty="0">
                <a:solidFill>
                  <a:srgbClr val="3D5D72"/>
                </a:solidFill>
              </a:rPr>
              <a:t>Binnenwanderung und Zuwanderung</a:t>
            </a:r>
          </a:p>
          <a:p>
            <a:pPr marL="285750" indent="-285750">
              <a:buFontTx/>
              <a:buChar char="-"/>
            </a:pPr>
            <a:r>
              <a:rPr lang="de-DE" sz="1400" dirty="0">
                <a:solidFill>
                  <a:srgbClr val="3D5D72"/>
                </a:solidFill>
              </a:rPr>
              <a:t>Sicherung der Lebensmöglichkeit künftiger Generationen durch ökologische Maßnahmen</a:t>
            </a:r>
          </a:p>
          <a:p>
            <a:pPr marL="285750" indent="-285750">
              <a:buFontTx/>
              <a:buChar char="-"/>
            </a:pPr>
            <a:r>
              <a:rPr lang="de-DE" sz="1400" dirty="0">
                <a:solidFill>
                  <a:srgbClr val="3D5D72"/>
                </a:solidFill>
              </a:rPr>
              <a:t>Anpassung der Wohnungen und des Wohnumfelds an die demografische Entwicklung</a:t>
            </a:r>
          </a:p>
        </p:txBody>
      </p:sp>
      <p:sp>
        <p:nvSpPr>
          <p:cNvPr id="9" name="Textfeld 8">
            <a:extLst>
              <a:ext uri="{FF2B5EF4-FFF2-40B4-BE49-F238E27FC236}">
                <a16:creationId xmlns:a16="http://schemas.microsoft.com/office/drawing/2014/main" id="{79664C1B-3DCA-8E92-2F22-12ACFEC6D9F6}"/>
              </a:ext>
            </a:extLst>
          </p:cNvPr>
          <p:cNvSpPr txBox="1"/>
          <p:nvPr/>
        </p:nvSpPr>
        <p:spPr>
          <a:xfrm>
            <a:off x="4521697" y="1491630"/>
            <a:ext cx="3960440" cy="2462213"/>
          </a:xfrm>
          <a:prstGeom prst="rect">
            <a:avLst/>
          </a:prstGeom>
          <a:noFill/>
        </p:spPr>
        <p:txBody>
          <a:bodyPr wrap="square" rtlCol="0">
            <a:spAutoFit/>
          </a:bodyPr>
          <a:lstStyle/>
          <a:p>
            <a:r>
              <a:rPr lang="de-DE" sz="1400" b="1" dirty="0">
                <a:solidFill>
                  <a:srgbClr val="3D5D72"/>
                </a:solidFill>
              </a:rPr>
              <a:t>Ausgewählte Titel</a:t>
            </a:r>
          </a:p>
          <a:p>
            <a:endParaRPr lang="de-DE" sz="1400" dirty="0">
              <a:solidFill>
                <a:srgbClr val="3D5D72"/>
              </a:solidFill>
            </a:endParaRPr>
          </a:p>
          <a:p>
            <a:r>
              <a:rPr lang="de-DE" sz="1400" b="1" dirty="0">
                <a:solidFill>
                  <a:srgbClr val="3D5D72"/>
                </a:solidFill>
              </a:rPr>
              <a:t>Deutschland bremst Aufschwung in Europas Bauwirtschaft</a:t>
            </a:r>
          </a:p>
          <a:p>
            <a:endParaRPr lang="de-DE" sz="1400" b="1" dirty="0">
              <a:solidFill>
                <a:srgbClr val="3D5D72"/>
              </a:solidFill>
            </a:endParaRPr>
          </a:p>
          <a:p>
            <a:r>
              <a:rPr lang="de-DE" sz="1400" b="1" dirty="0">
                <a:solidFill>
                  <a:srgbClr val="3D5D72"/>
                </a:solidFill>
              </a:rPr>
              <a:t>Die Zukunft der Wohnungsgenossenschaften – in guter Verfassung?</a:t>
            </a:r>
          </a:p>
          <a:p>
            <a:endParaRPr lang="de-DE" sz="1400" b="1" dirty="0">
              <a:solidFill>
                <a:srgbClr val="3D5D72"/>
              </a:solidFill>
            </a:endParaRPr>
          </a:p>
          <a:p>
            <a:r>
              <a:rPr lang="de-DE" sz="1400" b="1" dirty="0">
                <a:solidFill>
                  <a:srgbClr val="3D5D72"/>
                </a:solidFill>
              </a:rPr>
              <a:t>Die Wohnungswirtschaft – Verantwortung für die Aufgaben von morgen</a:t>
            </a:r>
          </a:p>
          <a:p>
            <a:endParaRPr lang="de-DE" sz="1400" b="1" dirty="0">
              <a:solidFill>
                <a:schemeClr val="tx2"/>
              </a:solidFill>
            </a:endParaRPr>
          </a:p>
        </p:txBody>
      </p:sp>
    </p:spTree>
    <p:extLst>
      <p:ext uri="{BB962C8B-B14F-4D97-AF65-F5344CB8AC3E}">
        <p14:creationId xmlns:p14="http://schemas.microsoft.com/office/powerpoint/2010/main" val="154723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F24A7-315F-A183-E7F8-C16219C442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2756E2-CD3E-A370-4DD1-2F4E85A68FE1}"/>
              </a:ext>
            </a:extLst>
          </p:cNvPr>
          <p:cNvSpPr>
            <a:spLocks noGrp="1"/>
          </p:cNvSpPr>
          <p:nvPr>
            <p:ph type="title"/>
          </p:nvPr>
        </p:nvSpPr>
        <p:spPr/>
        <p:txBody>
          <a:bodyPr/>
          <a:lstStyle/>
          <a:p>
            <a:r>
              <a:rPr lang="de-DE" dirty="0">
                <a:solidFill>
                  <a:srgbClr val="6EBD48"/>
                </a:solidFill>
              </a:rPr>
              <a:t>Die Wohnungsfrage – Die Geschichte der Wohnungswirtschaft</a:t>
            </a:r>
            <a:br>
              <a:rPr lang="de-DE" dirty="0"/>
            </a:br>
            <a:r>
              <a:rPr lang="de-DE" dirty="0"/>
              <a:t>Aus dem Archiv der Verbandszeitschrift</a:t>
            </a:r>
          </a:p>
        </p:txBody>
      </p:sp>
      <p:sp>
        <p:nvSpPr>
          <p:cNvPr id="3" name="Foliennummernplatzhalter 2">
            <a:extLst>
              <a:ext uri="{FF2B5EF4-FFF2-40B4-BE49-F238E27FC236}">
                <a16:creationId xmlns:a16="http://schemas.microsoft.com/office/drawing/2014/main" id="{F26A0FAB-BCE3-C526-90BB-C48DF5F98833}"/>
              </a:ext>
            </a:extLst>
          </p:cNvPr>
          <p:cNvSpPr>
            <a:spLocks noGrp="1"/>
          </p:cNvSpPr>
          <p:nvPr>
            <p:ph type="sldNum" sz="quarter" idx="12"/>
          </p:nvPr>
        </p:nvSpPr>
        <p:spPr/>
        <p:txBody>
          <a:bodyPr/>
          <a:lstStyle/>
          <a:p>
            <a:fld id="{6691A161-0D27-478D-AAEB-D0BFEC36F99A}" type="slidenum">
              <a:rPr lang="de-DE" smtClean="0"/>
              <a:pPr/>
              <a:t>13</a:t>
            </a:fld>
            <a:endParaRPr lang="de-DE"/>
          </a:p>
        </p:txBody>
      </p:sp>
      <p:sp>
        <p:nvSpPr>
          <p:cNvPr id="4" name="Textfeld 3">
            <a:extLst>
              <a:ext uri="{FF2B5EF4-FFF2-40B4-BE49-F238E27FC236}">
                <a16:creationId xmlns:a16="http://schemas.microsoft.com/office/drawing/2014/main" id="{58B7F5FC-6130-40AA-DA6C-AF111619B258}"/>
              </a:ext>
            </a:extLst>
          </p:cNvPr>
          <p:cNvSpPr txBox="1"/>
          <p:nvPr/>
        </p:nvSpPr>
        <p:spPr>
          <a:xfrm>
            <a:off x="457200" y="1203598"/>
            <a:ext cx="1738536" cy="369332"/>
          </a:xfrm>
          <a:prstGeom prst="rect">
            <a:avLst/>
          </a:prstGeom>
          <a:noFill/>
        </p:spPr>
        <p:txBody>
          <a:bodyPr wrap="square" rtlCol="0">
            <a:spAutoFit/>
          </a:bodyPr>
          <a:lstStyle/>
          <a:p>
            <a:r>
              <a:rPr lang="de-DE" b="1" dirty="0">
                <a:solidFill>
                  <a:schemeClr val="bg2"/>
                </a:solidFill>
              </a:rPr>
              <a:t>2015</a:t>
            </a:r>
          </a:p>
        </p:txBody>
      </p:sp>
      <p:sp>
        <p:nvSpPr>
          <p:cNvPr id="8" name="Textfeld 7">
            <a:extLst>
              <a:ext uri="{FF2B5EF4-FFF2-40B4-BE49-F238E27FC236}">
                <a16:creationId xmlns:a16="http://schemas.microsoft.com/office/drawing/2014/main" id="{92C59884-ED5C-5C2C-A8E6-B714EBD6CCC5}"/>
              </a:ext>
            </a:extLst>
          </p:cNvPr>
          <p:cNvSpPr txBox="1"/>
          <p:nvPr/>
        </p:nvSpPr>
        <p:spPr>
          <a:xfrm>
            <a:off x="457200" y="1498127"/>
            <a:ext cx="3960440" cy="2893100"/>
          </a:xfrm>
          <a:prstGeom prst="rect">
            <a:avLst/>
          </a:prstGeom>
          <a:noFill/>
        </p:spPr>
        <p:txBody>
          <a:bodyPr wrap="square" rtlCol="0">
            <a:spAutoFit/>
          </a:bodyPr>
          <a:lstStyle/>
          <a:p>
            <a:r>
              <a:rPr lang="de-DE" sz="1400" b="1" dirty="0">
                <a:solidFill>
                  <a:srgbClr val="3D5D72"/>
                </a:solidFill>
              </a:rPr>
              <a:t>Verbandstag 2015</a:t>
            </a:r>
          </a:p>
          <a:p>
            <a:endParaRPr lang="de-DE" sz="1400" dirty="0">
              <a:solidFill>
                <a:srgbClr val="3D5D72"/>
              </a:solidFill>
            </a:endParaRPr>
          </a:p>
          <a:p>
            <a:r>
              <a:rPr lang="de-DE" sz="1400" dirty="0">
                <a:solidFill>
                  <a:srgbClr val="3D5D72"/>
                </a:solidFill>
              </a:rPr>
              <a:t>… Innerhalb von 15 Jahren hat sich der Sozialwohnungsbestand in Bayern nahezu halbiert.</a:t>
            </a:r>
          </a:p>
          <a:p>
            <a:endParaRPr lang="de-DE" sz="1400" dirty="0">
              <a:solidFill>
                <a:srgbClr val="3D5D72"/>
              </a:solidFill>
            </a:endParaRPr>
          </a:p>
          <a:p>
            <a:r>
              <a:rPr lang="de-DE" sz="1400" dirty="0">
                <a:solidFill>
                  <a:srgbClr val="3D5D72"/>
                </a:solidFill>
              </a:rPr>
              <a:t>Unser größtes Problem ist seit Jahren die Entwicklung der Baukosten.</a:t>
            </a:r>
          </a:p>
          <a:p>
            <a:endParaRPr lang="de-DE" sz="1400" dirty="0">
              <a:solidFill>
                <a:srgbClr val="3D5D72"/>
              </a:solidFill>
            </a:endParaRPr>
          </a:p>
          <a:p>
            <a:r>
              <a:rPr lang="de-DE" sz="1400" dirty="0">
                <a:solidFill>
                  <a:srgbClr val="3D5D72"/>
                </a:solidFill>
              </a:rPr>
              <a:t>Konzeptvergabe von Grundstücken: Einer der wesentlichen Preistreiber ist die Entwicklung der Grundstückspreise.</a:t>
            </a:r>
          </a:p>
          <a:p>
            <a:endParaRPr lang="de-DE" sz="1400" dirty="0"/>
          </a:p>
        </p:txBody>
      </p:sp>
      <p:sp>
        <p:nvSpPr>
          <p:cNvPr id="9" name="Textfeld 8">
            <a:extLst>
              <a:ext uri="{FF2B5EF4-FFF2-40B4-BE49-F238E27FC236}">
                <a16:creationId xmlns:a16="http://schemas.microsoft.com/office/drawing/2014/main" id="{EACF5246-9002-ED93-EC3A-EFA4853A87B7}"/>
              </a:ext>
            </a:extLst>
          </p:cNvPr>
          <p:cNvSpPr txBox="1"/>
          <p:nvPr/>
        </p:nvSpPr>
        <p:spPr>
          <a:xfrm>
            <a:off x="4521697" y="1491630"/>
            <a:ext cx="3960440" cy="3108543"/>
          </a:xfrm>
          <a:prstGeom prst="rect">
            <a:avLst/>
          </a:prstGeom>
          <a:noFill/>
        </p:spPr>
        <p:txBody>
          <a:bodyPr wrap="square" rtlCol="0">
            <a:spAutoFit/>
          </a:bodyPr>
          <a:lstStyle/>
          <a:p>
            <a:r>
              <a:rPr lang="de-DE" sz="1400" b="1" dirty="0">
                <a:solidFill>
                  <a:srgbClr val="3D5D72"/>
                </a:solidFill>
              </a:rPr>
              <a:t>Aus der Resolution:</a:t>
            </a:r>
          </a:p>
          <a:p>
            <a:endParaRPr lang="de-DE" sz="1400" dirty="0">
              <a:solidFill>
                <a:srgbClr val="3D5D72"/>
              </a:solidFill>
            </a:endParaRPr>
          </a:p>
          <a:p>
            <a:r>
              <a:rPr lang="de-DE" sz="1400" b="1" dirty="0">
                <a:solidFill>
                  <a:srgbClr val="3D5D72"/>
                </a:solidFill>
              </a:rPr>
              <a:t>Keine weitere Verschärfung von energetischen und sonstigen Baustandards</a:t>
            </a:r>
          </a:p>
          <a:p>
            <a:endParaRPr lang="de-DE" sz="1400" b="1" dirty="0">
              <a:solidFill>
                <a:srgbClr val="3D5D72"/>
              </a:solidFill>
            </a:endParaRPr>
          </a:p>
          <a:p>
            <a:r>
              <a:rPr lang="de-DE" sz="1400" b="1" dirty="0">
                <a:solidFill>
                  <a:srgbClr val="3D5D72"/>
                </a:solidFill>
              </a:rPr>
              <a:t>Keine weiteren Stufen der Mietpreisbremse</a:t>
            </a:r>
          </a:p>
          <a:p>
            <a:endParaRPr lang="de-DE" sz="1400" b="1" dirty="0">
              <a:solidFill>
                <a:srgbClr val="3D5D72"/>
              </a:solidFill>
            </a:endParaRPr>
          </a:p>
          <a:p>
            <a:r>
              <a:rPr lang="de-DE" sz="1400" b="1" dirty="0">
                <a:solidFill>
                  <a:srgbClr val="3D5D72"/>
                </a:solidFill>
              </a:rPr>
              <a:t>Die Potenziale der Wohnungsbestände zur Umsetzung der Energiewende nutzen.</a:t>
            </a:r>
          </a:p>
          <a:p>
            <a:endParaRPr lang="de-DE" sz="1400" b="1" dirty="0">
              <a:solidFill>
                <a:srgbClr val="3D5D72"/>
              </a:solidFill>
            </a:endParaRPr>
          </a:p>
          <a:p>
            <a:r>
              <a:rPr lang="de-DE" sz="1400" b="1" dirty="0">
                <a:solidFill>
                  <a:srgbClr val="3D5D72"/>
                </a:solidFill>
              </a:rPr>
              <a:t>Kommunen müssen Wohnen zur Chefsache machen und ihre Grundstückspolitik </a:t>
            </a:r>
            <a:br>
              <a:rPr lang="de-DE" sz="1400" b="1" dirty="0">
                <a:solidFill>
                  <a:srgbClr val="3D5D72"/>
                </a:solidFill>
              </a:rPr>
            </a:br>
            <a:r>
              <a:rPr lang="de-DE" sz="1400" b="1" dirty="0">
                <a:solidFill>
                  <a:srgbClr val="3D5D72"/>
                </a:solidFill>
              </a:rPr>
              <a:t>und Stellplatzvorgaben zur Baukostenreduzierung einsetzen.</a:t>
            </a:r>
          </a:p>
        </p:txBody>
      </p:sp>
    </p:spTree>
    <p:extLst>
      <p:ext uri="{BB962C8B-B14F-4D97-AF65-F5344CB8AC3E}">
        <p14:creationId xmlns:p14="http://schemas.microsoft.com/office/powerpoint/2010/main" val="311477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A5D32-57FE-E7C8-9816-B98EFD88C3C2}"/>
              </a:ext>
            </a:extLst>
          </p:cNvPr>
          <p:cNvSpPr>
            <a:spLocks noGrp="1"/>
          </p:cNvSpPr>
          <p:nvPr>
            <p:ph type="title"/>
          </p:nvPr>
        </p:nvSpPr>
        <p:spPr/>
        <p:txBody>
          <a:bodyPr>
            <a:normAutofit fontScale="90000"/>
          </a:bodyPr>
          <a:lstStyle/>
          <a:p>
            <a:r>
              <a:rPr lang="de-DE" dirty="0">
                <a:solidFill>
                  <a:srgbClr val="6EBD48"/>
                </a:solidFill>
              </a:rPr>
              <a:t>Weitermachen! - Aufgaben für die Interessenvertretung</a:t>
            </a:r>
            <a:br>
              <a:rPr lang="de-DE" dirty="0">
                <a:solidFill>
                  <a:srgbClr val="6EBD48"/>
                </a:solidFill>
              </a:rPr>
            </a:br>
            <a:r>
              <a:rPr lang="de-DE" dirty="0"/>
              <a:t>Europa</a:t>
            </a:r>
            <a:br>
              <a:rPr lang="de-DE" dirty="0">
                <a:latin typeface="Segoe UI"/>
                <a:ea typeface="MS PGothic"/>
                <a:cs typeface="Segoe UI"/>
              </a:rPr>
            </a:br>
            <a:br>
              <a:rPr lang="de-DE" dirty="0">
                <a:latin typeface="Segoe UI"/>
                <a:ea typeface="MS PGothic"/>
                <a:cs typeface="Segoe UI"/>
              </a:rPr>
            </a:br>
            <a:endParaRPr lang="de-DE" dirty="0"/>
          </a:p>
        </p:txBody>
      </p:sp>
      <p:sp>
        <p:nvSpPr>
          <p:cNvPr id="3" name="Inhaltsplatzhalter 2">
            <a:extLst>
              <a:ext uri="{FF2B5EF4-FFF2-40B4-BE49-F238E27FC236}">
                <a16:creationId xmlns:a16="http://schemas.microsoft.com/office/drawing/2014/main" id="{D02475F6-7E90-7395-F355-D68A2026E1CF}"/>
              </a:ext>
            </a:extLst>
          </p:cNvPr>
          <p:cNvSpPr>
            <a:spLocks noGrp="1"/>
          </p:cNvSpPr>
          <p:nvPr>
            <p:ph idx="1"/>
          </p:nvPr>
        </p:nvSpPr>
        <p:spPr>
          <a:xfrm>
            <a:off x="476833" y="1275606"/>
            <a:ext cx="8271631" cy="3281124"/>
          </a:xfrm>
        </p:spPr>
        <p:txBody>
          <a:bodyPr>
            <a:normAutofit/>
          </a:bodyPr>
          <a:lstStyle/>
          <a:p>
            <a:pPr>
              <a:spcBef>
                <a:spcPts val="600"/>
              </a:spcBef>
              <a:buFont typeface="Wingdings" panose="05000000000000000000" pitchFamily="2" charset="2"/>
              <a:buChar char="Ø"/>
              <a:tabLst>
                <a:tab pos="723900" algn="l"/>
              </a:tabLst>
            </a:pPr>
            <a:r>
              <a:rPr lang="de-DE" dirty="0">
                <a:solidFill>
                  <a:srgbClr val="3D5D72"/>
                </a:solidFill>
              </a:rPr>
              <a:t>Nachhaltigkeit und die Berichterstattung darüber müssen praxisorientierter werden</a:t>
            </a:r>
            <a:endParaRPr lang="de-DE" dirty="0">
              <a:solidFill>
                <a:srgbClr val="3D5D72"/>
              </a:solidFill>
              <a:sym typeface="Wingdings" panose="05000000000000000000" pitchFamily="2" charset="2"/>
            </a:endParaRP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ESG-Regeln der EU für Immobilienfinanzierungen dürfen nicht zu Sanierungsverhinderung führen</a:t>
            </a:r>
          </a:p>
          <a:p>
            <a:pPr>
              <a:spcBef>
                <a:spcPts val="600"/>
              </a:spcBef>
              <a:buFont typeface="Wingdings" panose="05000000000000000000" pitchFamily="2" charset="2"/>
              <a:buChar char="Ø"/>
              <a:tabLst>
                <a:tab pos="723900" algn="l"/>
              </a:tabLst>
            </a:pPr>
            <a:r>
              <a:rPr lang="de-DE" dirty="0">
                <a:solidFill>
                  <a:srgbClr val="3D5D72"/>
                </a:solidFill>
              </a:rPr>
              <a:t>Dem EU-Kommissar für Energie und Wohnen (Dan Jørgensen) die Themen des Bezahlbaren Wohnens </a:t>
            </a:r>
            <a:r>
              <a:rPr lang="de-DE" dirty="0">
                <a:solidFill>
                  <a:srgbClr val="3D5D72"/>
                </a:solidFill>
                <a:sym typeface="Wingdings" panose="05000000000000000000" pitchFamily="2" charset="2"/>
              </a:rPr>
              <a:t>nahe bringen</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Bei der Reform des Europäischen Beihilferechts auf die Privilegierung des Bezahlbaren Wohnens drängen</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EU-Fördermittel für Bezahlbares Wohnen durch die EIB an die nationalen Strukturen anpassen (Rating, Ticketgröße …)</a:t>
            </a:r>
          </a:p>
          <a:p>
            <a:pPr>
              <a:spcBef>
                <a:spcPts val="600"/>
              </a:spcBef>
              <a:buFont typeface="Wingdings" panose="05000000000000000000" pitchFamily="2" charset="2"/>
              <a:buChar char="Ø"/>
              <a:tabLst>
                <a:tab pos="723900" algn="l"/>
              </a:tabLst>
            </a:pPr>
            <a:endParaRPr lang="de-DE" dirty="0">
              <a:solidFill>
                <a:srgbClr val="3D5D72"/>
              </a:solidFill>
              <a:sym typeface="Wingdings" panose="05000000000000000000" pitchFamily="2" charset="2"/>
            </a:endParaRPr>
          </a:p>
        </p:txBody>
      </p:sp>
      <p:sp>
        <p:nvSpPr>
          <p:cNvPr id="4" name="Foliennummernplatzhalter 3">
            <a:extLst>
              <a:ext uri="{FF2B5EF4-FFF2-40B4-BE49-F238E27FC236}">
                <a16:creationId xmlns:a16="http://schemas.microsoft.com/office/drawing/2014/main" id="{2D30677D-1B64-84BD-89D8-3701896C5C0C}"/>
              </a:ext>
            </a:extLst>
          </p:cNvPr>
          <p:cNvSpPr>
            <a:spLocks noGrp="1"/>
          </p:cNvSpPr>
          <p:nvPr>
            <p:ph type="sldNum" sz="quarter" idx="12"/>
          </p:nvPr>
        </p:nvSpPr>
        <p:spPr/>
        <p:txBody>
          <a:bodyPr/>
          <a:lstStyle/>
          <a:p>
            <a:fld id="{6691A161-0D27-478D-AAEB-D0BFEC36F99A}" type="slidenum">
              <a:rPr lang="de-DE" smtClean="0"/>
              <a:pPr/>
              <a:t>14</a:t>
            </a:fld>
            <a:endParaRPr lang="de-DE" dirty="0"/>
          </a:p>
        </p:txBody>
      </p:sp>
    </p:spTree>
    <p:extLst>
      <p:ext uri="{BB962C8B-B14F-4D97-AF65-F5344CB8AC3E}">
        <p14:creationId xmlns:p14="http://schemas.microsoft.com/office/powerpoint/2010/main" val="282205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A5D32-57FE-E7C8-9816-B98EFD88C3C2}"/>
              </a:ext>
            </a:extLst>
          </p:cNvPr>
          <p:cNvSpPr>
            <a:spLocks noGrp="1"/>
          </p:cNvSpPr>
          <p:nvPr>
            <p:ph type="title"/>
          </p:nvPr>
        </p:nvSpPr>
        <p:spPr/>
        <p:txBody>
          <a:bodyPr>
            <a:normAutofit fontScale="90000"/>
          </a:bodyPr>
          <a:lstStyle/>
          <a:p>
            <a:r>
              <a:rPr lang="de-DE" dirty="0">
                <a:solidFill>
                  <a:srgbClr val="6EBD48"/>
                </a:solidFill>
              </a:rPr>
              <a:t>Weitermachen! - Aufgaben für die Interessenvertretung</a:t>
            </a:r>
            <a:br>
              <a:rPr lang="de-DE" dirty="0">
                <a:solidFill>
                  <a:srgbClr val="6EBD48"/>
                </a:solidFill>
              </a:rPr>
            </a:br>
            <a:r>
              <a:rPr lang="de-DE" dirty="0"/>
              <a:t>Deutschland</a:t>
            </a:r>
            <a:br>
              <a:rPr lang="de-DE" dirty="0">
                <a:latin typeface="Segoe UI"/>
                <a:ea typeface="MS PGothic"/>
                <a:cs typeface="Segoe UI"/>
              </a:rPr>
            </a:br>
            <a:br>
              <a:rPr lang="de-DE" dirty="0">
                <a:latin typeface="Segoe UI"/>
                <a:ea typeface="MS PGothic"/>
                <a:cs typeface="Segoe UI"/>
              </a:rPr>
            </a:br>
            <a:endParaRPr lang="de-DE" dirty="0"/>
          </a:p>
        </p:txBody>
      </p:sp>
      <p:sp>
        <p:nvSpPr>
          <p:cNvPr id="3" name="Inhaltsplatzhalter 2">
            <a:extLst>
              <a:ext uri="{FF2B5EF4-FFF2-40B4-BE49-F238E27FC236}">
                <a16:creationId xmlns:a16="http://schemas.microsoft.com/office/drawing/2014/main" id="{D02475F6-7E90-7395-F355-D68A2026E1CF}"/>
              </a:ext>
            </a:extLst>
          </p:cNvPr>
          <p:cNvSpPr>
            <a:spLocks noGrp="1"/>
          </p:cNvSpPr>
          <p:nvPr>
            <p:ph idx="1"/>
          </p:nvPr>
        </p:nvSpPr>
        <p:spPr>
          <a:xfrm>
            <a:off x="476833" y="1203598"/>
            <a:ext cx="8271631" cy="3281124"/>
          </a:xfrm>
        </p:spPr>
        <p:txBody>
          <a:bodyPr>
            <a:normAutofit/>
          </a:bodyPr>
          <a:lstStyle/>
          <a:p>
            <a:pPr>
              <a:spcBef>
                <a:spcPts val="600"/>
              </a:spcBef>
              <a:buFont typeface="Wingdings" panose="05000000000000000000" pitchFamily="2" charset="2"/>
              <a:buChar char="Ø"/>
              <a:tabLst>
                <a:tab pos="723900" algn="l"/>
              </a:tabLst>
            </a:pPr>
            <a:r>
              <a:rPr lang="de-DE" dirty="0">
                <a:solidFill>
                  <a:srgbClr val="3D5D72"/>
                </a:solidFill>
              </a:rPr>
              <a:t>Deutschland braucht ein Bauministerium mit Kompetenzen und Budget</a:t>
            </a:r>
            <a:endParaRPr lang="de-DE" dirty="0">
              <a:solidFill>
                <a:srgbClr val="3D5D72"/>
              </a:solidFill>
              <a:sym typeface="Wingdings" panose="05000000000000000000" pitchFamily="2" charset="2"/>
            </a:endParaRP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Baukosten</a:t>
            </a:r>
            <a:br>
              <a:rPr lang="de-DE" dirty="0">
                <a:solidFill>
                  <a:srgbClr val="3D5D72"/>
                </a:solidFill>
                <a:sym typeface="Wingdings" panose="05000000000000000000" pitchFamily="2" charset="2"/>
              </a:rPr>
            </a:br>
            <a:r>
              <a:rPr lang="de-DE" dirty="0">
                <a:solidFill>
                  <a:srgbClr val="3D5D72"/>
                </a:solidFill>
                <a:sym typeface="Wingdings" panose="05000000000000000000" pitchFamily="2" charset="2"/>
              </a:rPr>
              <a:t> 	Gebäudetyp-E Gesetz („Gebäudetyp-E ist das neue Normal?“)</a:t>
            </a:r>
            <a:br>
              <a:rPr lang="de-DE" dirty="0">
                <a:solidFill>
                  <a:srgbClr val="3D5D72"/>
                </a:solidFill>
                <a:sym typeface="Wingdings" panose="05000000000000000000" pitchFamily="2" charset="2"/>
              </a:rPr>
            </a:br>
            <a:r>
              <a:rPr lang="de-DE" dirty="0">
                <a:solidFill>
                  <a:srgbClr val="3D5D72"/>
                </a:solidFill>
                <a:sym typeface="Wingdings" panose="05000000000000000000" pitchFamily="2" charset="2"/>
              </a:rPr>
              <a:t>	Novelle des BauGB </a:t>
            </a:r>
          </a:p>
          <a:p>
            <a:pPr marL="0" indent="0">
              <a:spcBef>
                <a:spcPts val="600"/>
              </a:spcBef>
              <a:buNone/>
              <a:tabLst>
                <a:tab pos="358775" algn="l"/>
                <a:tab pos="717550" algn="l"/>
              </a:tabLst>
            </a:pPr>
            <a:r>
              <a:rPr lang="de-DE" dirty="0">
                <a:solidFill>
                  <a:srgbClr val="3D5D72"/>
                </a:solidFill>
                <a:sym typeface="Wingdings" panose="05000000000000000000" pitchFamily="2" charset="2"/>
              </a:rPr>
              <a:t>	   Bauministeriumsanfrage für Bauministerkonferenz: „</a:t>
            </a:r>
            <a:r>
              <a:rPr lang="de-DE" dirty="0">
                <a:solidFill>
                  <a:srgbClr val="3D5D72"/>
                </a:solidFill>
              </a:rPr>
              <a:t>Benennung und 	      Begründung kritischer Bau-Normen“</a:t>
            </a:r>
          </a:p>
          <a:p>
            <a:pPr marL="358775" indent="-358775">
              <a:spcBef>
                <a:spcPts val="600"/>
              </a:spcBef>
              <a:buFont typeface="Wingdings" panose="05000000000000000000" pitchFamily="2" charset="2"/>
              <a:buChar char="Ø"/>
              <a:tabLst>
                <a:tab pos="358775" algn="l"/>
              </a:tabLst>
            </a:pPr>
            <a:r>
              <a:rPr lang="de-DE" dirty="0">
                <a:solidFill>
                  <a:srgbClr val="3D5D72"/>
                </a:solidFill>
              </a:rPr>
              <a:t>Fördermittelausstattung</a:t>
            </a:r>
            <a:br>
              <a:rPr lang="de-DE" dirty="0">
                <a:solidFill>
                  <a:srgbClr val="3D5D72"/>
                </a:solidFill>
              </a:rPr>
            </a:br>
            <a:r>
              <a:rPr lang="de-DE" dirty="0">
                <a:solidFill>
                  <a:srgbClr val="3D5D72"/>
                </a:solidFill>
                <a:sym typeface="Wingdings" panose="05000000000000000000" pitchFamily="2" charset="2"/>
              </a:rPr>
              <a:t>    Kontinuität bei Wohnraumfördermitteln                                                                      KfW-Programme müssen wieder verlässlich werden</a:t>
            </a:r>
          </a:p>
          <a:p>
            <a:pPr marL="358775" indent="-358775">
              <a:spcBef>
                <a:spcPts val="600"/>
              </a:spcBef>
              <a:buFont typeface="Wingdings" panose="05000000000000000000" pitchFamily="2" charset="2"/>
              <a:buChar char="Ø"/>
              <a:tabLst>
                <a:tab pos="358775" algn="l"/>
              </a:tabLst>
            </a:pPr>
            <a:r>
              <a:rPr lang="de-DE" dirty="0">
                <a:solidFill>
                  <a:srgbClr val="3D5D72"/>
                </a:solidFill>
                <a:sym typeface="Wingdings" panose="05000000000000000000" pitchFamily="2" charset="2"/>
              </a:rPr>
              <a:t>ESG-Rating der Kreditgeber an die Realität der WohWi heranführen</a:t>
            </a:r>
          </a:p>
        </p:txBody>
      </p:sp>
      <p:sp>
        <p:nvSpPr>
          <p:cNvPr id="4" name="Foliennummernplatzhalter 3">
            <a:extLst>
              <a:ext uri="{FF2B5EF4-FFF2-40B4-BE49-F238E27FC236}">
                <a16:creationId xmlns:a16="http://schemas.microsoft.com/office/drawing/2014/main" id="{2D30677D-1B64-84BD-89D8-3701896C5C0C}"/>
              </a:ext>
            </a:extLst>
          </p:cNvPr>
          <p:cNvSpPr>
            <a:spLocks noGrp="1"/>
          </p:cNvSpPr>
          <p:nvPr>
            <p:ph type="sldNum" sz="quarter" idx="12"/>
          </p:nvPr>
        </p:nvSpPr>
        <p:spPr/>
        <p:txBody>
          <a:bodyPr/>
          <a:lstStyle/>
          <a:p>
            <a:fld id="{6691A161-0D27-478D-AAEB-D0BFEC36F99A}" type="slidenum">
              <a:rPr lang="de-DE" smtClean="0"/>
              <a:pPr/>
              <a:t>15</a:t>
            </a:fld>
            <a:endParaRPr lang="de-DE" dirty="0"/>
          </a:p>
        </p:txBody>
      </p:sp>
    </p:spTree>
    <p:extLst>
      <p:ext uri="{BB962C8B-B14F-4D97-AF65-F5344CB8AC3E}">
        <p14:creationId xmlns:p14="http://schemas.microsoft.com/office/powerpoint/2010/main" val="27184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A5D32-57FE-E7C8-9816-B98EFD88C3C2}"/>
              </a:ext>
            </a:extLst>
          </p:cNvPr>
          <p:cNvSpPr>
            <a:spLocks noGrp="1"/>
          </p:cNvSpPr>
          <p:nvPr>
            <p:ph type="title"/>
          </p:nvPr>
        </p:nvSpPr>
        <p:spPr/>
        <p:txBody>
          <a:bodyPr>
            <a:normAutofit fontScale="90000"/>
          </a:bodyPr>
          <a:lstStyle/>
          <a:p>
            <a:r>
              <a:rPr lang="de-DE" dirty="0">
                <a:solidFill>
                  <a:srgbClr val="6EBD48"/>
                </a:solidFill>
              </a:rPr>
              <a:t>Weitermachen! - Aufgaben für die Interessenvertretung</a:t>
            </a:r>
            <a:br>
              <a:rPr lang="de-DE" dirty="0">
                <a:solidFill>
                  <a:srgbClr val="6EBD48"/>
                </a:solidFill>
              </a:rPr>
            </a:br>
            <a:r>
              <a:rPr lang="de-DE" dirty="0"/>
              <a:t>Deutschland</a:t>
            </a:r>
            <a:br>
              <a:rPr lang="de-DE" dirty="0">
                <a:latin typeface="Segoe UI"/>
                <a:ea typeface="MS PGothic"/>
                <a:cs typeface="Segoe UI"/>
              </a:rPr>
            </a:br>
            <a:br>
              <a:rPr lang="de-DE" dirty="0">
                <a:latin typeface="Segoe UI"/>
                <a:ea typeface="MS PGothic"/>
                <a:cs typeface="Segoe UI"/>
              </a:rPr>
            </a:br>
            <a:endParaRPr lang="de-DE" dirty="0"/>
          </a:p>
        </p:txBody>
      </p:sp>
      <p:sp>
        <p:nvSpPr>
          <p:cNvPr id="3" name="Inhaltsplatzhalter 2">
            <a:extLst>
              <a:ext uri="{FF2B5EF4-FFF2-40B4-BE49-F238E27FC236}">
                <a16:creationId xmlns:a16="http://schemas.microsoft.com/office/drawing/2014/main" id="{D02475F6-7E90-7395-F355-D68A2026E1CF}"/>
              </a:ext>
            </a:extLst>
          </p:cNvPr>
          <p:cNvSpPr>
            <a:spLocks noGrp="1"/>
          </p:cNvSpPr>
          <p:nvPr>
            <p:ph idx="1"/>
          </p:nvPr>
        </p:nvSpPr>
        <p:spPr>
          <a:xfrm>
            <a:off x="476833" y="1203598"/>
            <a:ext cx="8271631" cy="3281124"/>
          </a:xfrm>
        </p:spPr>
        <p:txBody>
          <a:bodyPr>
            <a:normAutofit/>
          </a:bodyPr>
          <a:lstStyle/>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Der Wohnungsbau braucht privates Kapital.</a:t>
            </a:r>
          </a:p>
          <a:p>
            <a:pPr marL="0" indent="0">
              <a:spcBef>
                <a:spcPts val="600"/>
              </a:spcBef>
              <a:buNone/>
              <a:tabLst>
                <a:tab pos="358775" algn="l"/>
              </a:tabLst>
            </a:pPr>
            <a:r>
              <a:rPr lang="de-DE" dirty="0">
                <a:solidFill>
                  <a:srgbClr val="3D5D72"/>
                </a:solidFill>
                <a:sym typeface="Wingdings" panose="05000000000000000000" pitchFamily="2" charset="2"/>
              </a:rPr>
              <a:t>	  Steuerliche Anreize für Mietwohnungsbau und Eigenheimbau notwendig</a:t>
            </a:r>
          </a:p>
          <a:p>
            <a:pPr>
              <a:spcBef>
                <a:spcPts val="600"/>
              </a:spcBef>
              <a:buFont typeface="Wingdings" panose="05000000000000000000" pitchFamily="2" charset="2"/>
              <a:buChar char="Ø"/>
              <a:tabLst>
                <a:tab pos="723900" algn="l"/>
              </a:tabLst>
            </a:pPr>
            <a:r>
              <a:rPr lang="de-DE" dirty="0">
                <a:solidFill>
                  <a:srgbClr val="3D5D72"/>
                </a:solidFill>
              </a:rPr>
              <a:t>Das GEG braucht eine Öffnung: „Emissionseffizienz statt Energieeffizienz“ muss ermöglicht werden.</a:t>
            </a:r>
          </a:p>
          <a:p>
            <a:pPr marL="0" indent="0">
              <a:spcBef>
                <a:spcPts val="600"/>
              </a:spcBef>
              <a:buNone/>
              <a:tabLst>
                <a:tab pos="358775" algn="l"/>
              </a:tabLst>
            </a:pPr>
            <a:r>
              <a:rPr lang="de-DE" dirty="0">
                <a:solidFill>
                  <a:srgbClr val="3D5D72"/>
                </a:solidFill>
                <a:sym typeface="Wingdings" panose="05000000000000000000" pitchFamily="2" charset="2"/>
              </a:rPr>
              <a:t>      Siehe </a:t>
            </a:r>
            <a:r>
              <a:rPr lang="de-DE" b="1" i="0" dirty="0">
                <a:solidFill>
                  <a:srgbClr val="395A6C"/>
                </a:solidFill>
                <a:effectLst/>
                <a:latin typeface="Open Sans" panose="020B0606030504020204" pitchFamily="34" charset="0"/>
              </a:rPr>
              <a:t>Manifest</a:t>
            </a:r>
            <a:r>
              <a:rPr lang="de-DE" b="0" i="0" dirty="0">
                <a:solidFill>
                  <a:srgbClr val="395A6C"/>
                </a:solidFill>
                <a:effectLst/>
                <a:latin typeface="Open Sans" panose="020B0606030504020204" pitchFamily="34" charset="0"/>
              </a:rPr>
              <a:t> für eine nachhaltige, kosteneffiziente und sozial 	verträgliche Klimapolitik im Gebäudesektor</a:t>
            </a:r>
            <a:r>
              <a:rPr lang="de-DE" i="0" dirty="0">
                <a:solidFill>
                  <a:srgbClr val="395A6C"/>
                </a:solidFill>
                <a:effectLst/>
                <a:latin typeface="Open Sans" panose="020B0606030504020204" pitchFamily="34" charset="0"/>
              </a:rPr>
              <a:t>.</a:t>
            </a:r>
            <a:endParaRPr lang="de-DE" dirty="0">
              <a:solidFill>
                <a:srgbClr val="3D5D72"/>
              </a:solidFill>
              <a:sym typeface="Wingdings" panose="05000000000000000000" pitchFamily="2" charset="2"/>
            </a:endParaRP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Deutschland braucht ein Mietrecht, das den Klimaschutz fördert:</a:t>
            </a:r>
            <a:br>
              <a:rPr lang="de-DE" dirty="0">
                <a:solidFill>
                  <a:srgbClr val="3D5D72"/>
                </a:solidFill>
                <a:sym typeface="Wingdings" panose="05000000000000000000" pitchFamily="2" charset="2"/>
              </a:rPr>
            </a:br>
            <a:r>
              <a:rPr lang="de-DE" dirty="0">
                <a:solidFill>
                  <a:srgbClr val="3D5D72"/>
                </a:solidFill>
                <a:sym typeface="Wingdings" panose="05000000000000000000" pitchFamily="2" charset="2"/>
              </a:rPr>
              <a:t> 	Modernisierungsmieterhöhung für Klimainvestitionen</a:t>
            </a:r>
            <a:br>
              <a:rPr lang="de-DE" dirty="0">
                <a:solidFill>
                  <a:srgbClr val="3D5D72"/>
                </a:solidFill>
                <a:sym typeface="Wingdings" panose="05000000000000000000" pitchFamily="2" charset="2"/>
              </a:rPr>
            </a:br>
            <a:r>
              <a:rPr lang="de-DE" dirty="0">
                <a:solidFill>
                  <a:srgbClr val="3D5D72"/>
                </a:solidFill>
                <a:sym typeface="Wingdings" panose="05000000000000000000" pitchFamily="2" charset="2"/>
              </a:rPr>
              <a:t>	Klimaschutzbedingte Mehrkosten müssen in die Betriebskostenumlage</a:t>
            </a:r>
            <a:br>
              <a:rPr lang="de-DE" dirty="0">
                <a:solidFill>
                  <a:srgbClr val="3D5D72"/>
                </a:solidFill>
                <a:sym typeface="Wingdings" panose="05000000000000000000" pitchFamily="2" charset="2"/>
              </a:rPr>
            </a:br>
            <a:r>
              <a:rPr lang="de-DE" dirty="0">
                <a:solidFill>
                  <a:srgbClr val="3D5D72"/>
                </a:solidFill>
                <a:sym typeface="Wingdings" panose="05000000000000000000" pitchFamily="2" charset="2"/>
              </a:rPr>
              <a:t>   </a:t>
            </a:r>
            <a:r>
              <a:rPr lang="de-DE" dirty="0" err="1">
                <a:solidFill>
                  <a:srgbClr val="3D5D72"/>
                </a:solidFill>
                <a:sym typeface="Wingdings" panose="05000000000000000000" pitchFamily="2" charset="2"/>
              </a:rPr>
              <a:t>AVBFernwärmeV</a:t>
            </a:r>
            <a:r>
              <a:rPr lang="de-DE" dirty="0">
                <a:solidFill>
                  <a:srgbClr val="3D5D72"/>
                </a:solidFill>
                <a:sym typeface="Wingdings" panose="05000000000000000000" pitchFamily="2" charset="2"/>
              </a:rPr>
              <a:t> novellieren</a:t>
            </a:r>
          </a:p>
        </p:txBody>
      </p:sp>
      <p:sp>
        <p:nvSpPr>
          <p:cNvPr id="4" name="Foliennummernplatzhalter 3">
            <a:extLst>
              <a:ext uri="{FF2B5EF4-FFF2-40B4-BE49-F238E27FC236}">
                <a16:creationId xmlns:a16="http://schemas.microsoft.com/office/drawing/2014/main" id="{2D30677D-1B64-84BD-89D8-3701896C5C0C}"/>
              </a:ext>
            </a:extLst>
          </p:cNvPr>
          <p:cNvSpPr>
            <a:spLocks noGrp="1"/>
          </p:cNvSpPr>
          <p:nvPr>
            <p:ph type="sldNum" sz="quarter" idx="12"/>
          </p:nvPr>
        </p:nvSpPr>
        <p:spPr/>
        <p:txBody>
          <a:bodyPr/>
          <a:lstStyle/>
          <a:p>
            <a:fld id="{6691A161-0D27-478D-AAEB-D0BFEC36F99A}" type="slidenum">
              <a:rPr lang="de-DE" smtClean="0"/>
              <a:pPr/>
              <a:t>16</a:t>
            </a:fld>
            <a:endParaRPr lang="de-DE" dirty="0"/>
          </a:p>
        </p:txBody>
      </p:sp>
    </p:spTree>
    <p:extLst>
      <p:ext uri="{BB962C8B-B14F-4D97-AF65-F5344CB8AC3E}">
        <p14:creationId xmlns:p14="http://schemas.microsoft.com/office/powerpoint/2010/main" val="361223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A5D32-57FE-E7C8-9816-B98EFD88C3C2}"/>
              </a:ext>
            </a:extLst>
          </p:cNvPr>
          <p:cNvSpPr>
            <a:spLocks noGrp="1"/>
          </p:cNvSpPr>
          <p:nvPr>
            <p:ph type="title"/>
          </p:nvPr>
        </p:nvSpPr>
        <p:spPr/>
        <p:txBody>
          <a:bodyPr>
            <a:normAutofit fontScale="90000"/>
          </a:bodyPr>
          <a:lstStyle/>
          <a:p>
            <a:r>
              <a:rPr lang="de-DE" dirty="0">
                <a:solidFill>
                  <a:srgbClr val="6EBD48"/>
                </a:solidFill>
              </a:rPr>
              <a:t>Weitermachen! - Aufgaben für die Interessenvertretung</a:t>
            </a:r>
            <a:br>
              <a:rPr lang="de-DE" dirty="0">
                <a:solidFill>
                  <a:srgbClr val="6EBD48"/>
                </a:solidFill>
              </a:rPr>
            </a:br>
            <a:r>
              <a:rPr lang="de-DE" dirty="0"/>
              <a:t>Bayern</a:t>
            </a:r>
            <a:br>
              <a:rPr lang="de-DE" dirty="0">
                <a:latin typeface="Segoe UI"/>
                <a:ea typeface="MS PGothic"/>
                <a:cs typeface="Segoe UI"/>
              </a:rPr>
            </a:br>
            <a:br>
              <a:rPr lang="de-DE" dirty="0">
                <a:latin typeface="Segoe UI"/>
                <a:ea typeface="MS PGothic"/>
                <a:cs typeface="Segoe UI"/>
              </a:rPr>
            </a:br>
            <a:endParaRPr lang="de-DE" dirty="0"/>
          </a:p>
        </p:txBody>
      </p:sp>
      <p:sp>
        <p:nvSpPr>
          <p:cNvPr id="3" name="Inhaltsplatzhalter 2">
            <a:extLst>
              <a:ext uri="{FF2B5EF4-FFF2-40B4-BE49-F238E27FC236}">
                <a16:creationId xmlns:a16="http://schemas.microsoft.com/office/drawing/2014/main" id="{D02475F6-7E90-7395-F355-D68A2026E1CF}"/>
              </a:ext>
            </a:extLst>
          </p:cNvPr>
          <p:cNvSpPr>
            <a:spLocks noGrp="1"/>
          </p:cNvSpPr>
          <p:nvPr>
            <p:ph idx="1"/>
          </p:nvPr>
        </p:nvSpPr>
        <p:spPr>
          <a:xfrm>
            <a:off x="476833" y="1275606"/>
            <a:ext cx="8271631" cy="3281124"/>
          </a:xfrm>
        </p:spPr>
        <p:txBody>
          <a:bodyPr>
            <a:normAutofit lnSpcReduction="10000"/>
          </a:bodyPr>
          <a:lstStyle/>
          <a:p>
            <a:pPr>
              <a:spcBef>
                <a:spcPts val="600"/>
              </a:spcBef>
              <a:buFont typeface="Wingdings" panose="05000000000000000000" pitchFamily="2" charset="2"/>
              <a:buChar char="Ø"/>
              <a:tabLst>
                <a:tab pos="723900" algn="l"/>
              </a:tabLst>
            </a:pPr>
            <a:r>
              <a:rPr lang="de-DE" dirty="0">
                <a:solidFill>
                  <a:srgbClr val="3D5D72"/>
                </a:solidFill>
              </a:rPr>
              <a:t>Geschafft: Erstes und Zweites Modernisierungsgesetz</a:t>
            </a:r>
            <a:br>
              <a:rPr lang="de-DE" dirty="0">
                <a:solidFill>
                  <a:srgbClr val="3D5D72"/>
                </a:solidFill>
                <a:sym typeface="Wingdings" panose="05000000000000000000" pitchFamily="2" charset="2"/>
              </a:rPr>
            </a:br>
            <a:r>
              <a:rPr lang="de-DE" dirty="0">
                <a:solidFill>
                  <a:srgbClr val="3D5D72"/>
                </a:solidFill>
                <a:sym typeface="Wingdings" panose="05000000000000000000" pitchFamily="2" charset="2"/>
              </a:rPr>
              <a:t>	Stellplatzregeln, Abschaffung verschiedener kommunaler Satzungsrechte, 	Gebäudeklassen bei Aufstockung </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Versprechen des Bayerischen Ministerpräsidenten beim Bay. Baugipfel:                                                              	Bürokratieabbau und Verfahrensbeschleunigung, insb. Ausschreiberegeln</a:t>
            </a:r>
            <a:br>
              <a:rPr lang="de-DE" dirty="0">
                <a:solidFill>
                  <a:srgbClr val="3D5D72"/>
                </a:solidFill>
                <a:sym typeface="Wingdings" panose="05000000000000000000" pitchFamily="2" charset="2"/>
              </a:rPr>
            </a:br>
            <a:r>
              <a:rPr lang="de-DE" dirty="0">
                <a:solidFill>
                  <a:srgbClr val="3D5D72"/>
                </a:solidFill>
                <a:sym typeface="Wingdings" panose="05000000000000000000" pitchFamily="2" charset="2"/>
              </a:rPr>
              <a:t>	Überarbeitung des Brandschutzes</a:t>
            </a:r>
          </a:p>
          <a:p>
            <a:pPr>
              <a:spcBef>
                <a:spcPts val="600"/>
              </a:spcBef>
              <a:buFont typeface="Wingdings" panose="05000000000000000000" pitchFamily="2" charset="2"/>
              <a:buChar char="Ø"/>
              <a:tabLst>
                <a:tab pos="723900" algn="l"/>
              </a:tabLst>
            </a:pPr>
            <a:r>
              <a:rPr lang="de-DE" dirty="0">
                <a:solidFill>
                  <a:srgbClr val="3D5D72"/>
                </a:solidFill>
              </a:rPr>
              <a:t>Offen und hochdramatisch für viele Wohnungsunternehmen: </a:t>
            </a:r>
          </a:p>
          <a:p>
            <a:pPr marL="0" indent="0">
              <a:spcBef>
                <a:spcPts val="600"/>
              </a:spcBef>
              <a:buNone/>
              <a:tabLst>
                <a:tab pos="358775" algn="l"/>
              </a:tabLst>
            </a:pPr>
            <a:r>
              <a:rPr lang="de-DE" dirty="0">
                <a:solidFill>
                  <a:srgbClr val="3D5D72"/>
                </a:solidFill>
              </a:rPr>
              <a:t>	</a:t>
            </a:r>
            <a:r>
              <a:rPr lang="de-DE" dirty="0">
                <a:solidFill>
                  <a:srgbClr val="3D5D72"/>
                </a:solidFill>
                <a:sym typeface="Wingdings" panose="05000000000000000000" pitchFamily="2" charset="2"/>
              </a:rPr>
              <a:t>  </a:t>
            </a:r>
            <a:r>
              <a:rPr lang="de-DE" dirty="0">
                <a:solidFill>
                  <a:srgbClr val="3D5D72"/>
                </a:solidFill>
              </a:rPr>
              <a:t>Förderrichtlinien 2025: Ein terminierter „Runder Tisch“ wurde abgesagt.</a:t>
            </a:r>
          </a:p>
          <a:p>
            <a:pPr marL="0" indent="0">
              <a:spcBef>
                <a:spcPts val="600"/>
              </a:spcBef>
              <a:buNone/>
              <a:tabLst>
                <a:tab pos="358775" algn="l"/>
              </a:tabLst>
            </a:pPr>
            <a:r>
              <a:rPr lang="de-DE" dirty="0">
                <a:solidFill>
                  <a:srgbClr val="3D5D72"/>
                </a:solidFill>
                <a:sym typeface="Wingdings" panose="05000000000000000000" pitchFamily="2" charset="2"/>
              </a:rPr>
              <a:t>	  Momentan gibt es keine Fördermittelzusagen und kein VZM.</a:t>
            </a:r>
          </a:p>
          <a:p>
            <a:pPr marL="0" indent="0">
              <a:spcBef>
                <a:spcPts val="600"/>
              </a:spcBef>
              <a:buNone/>
              <a:tabLst>
                <a:tab pos="358775" algn="l"/>
                <a:tab pos="717550" algn="l"/>
              </a:tabLst>
            </a:pPr>
            <a:r>
              <a:rPr lang="de-DE" dirty="0">
                <a:solidFill>
                  <a:srgbClr val="3D5D72"/>
                </a:solidFill>
                <a:sym typeface="Wingdings" panose="05000000000000000000" pitchFamily="2" charset="2"/>
              </a:rPr>
              <a:t>	  Die Mittel aus 2025 sind faktisch durch die eingegangenen    		     Anträge aus 2024 ausgeschöpft.</a:t>
            </a:r>
          </a:p>
          <a:p>
            <a:pPr>
              <a:spcBef>
                <a:spcPts val="600"/>
              </a:spcBef>
              <a:buFont typeface="Wingdings" panose="05000000000000000000" pitchFamily="2" charset="2"/>
              <a:buChar char="Ø"/>
              <a:tabLst>
                <a:tab pos="723900" algn="l"/>
              </a:tabLst>
            </a:pPr>
            <a:endParaRPr lang="de-DE" dirty="0">
              <a:solidFill>
                <a:srgbClr val="3D5D72"/>
              </a:solidFill>
              <a:sym typeface="Wingdings" panose="05000000000000000000" pitchFamily="2" charset="2"/>
            </a:endParaRPr>
          </a:p>
        </p:txBody>
      </p:sp>
      <p:sp>
        <p:nvSpPr>
          <p:cNvPr id="4" name="Foliennummernplatzhalter 3">
            <a:extLst>
              <a:ext uri="{FF2B5EF4-FFF2-40B4-BE49-F238E27FC236}">
                <a16:creationId xmlns:a16="http://schemas.microsoft.com/office/drawing/2014/main" id="{2D30677D-1B64-84BD-89D8-3701896C5C0C}"/>
              </a:ext>
            </a:extLst>
          </p:cNvPr>
          <p:cNvSpPr>
            <a:spLocks noGrp="1"/>
          </p:cNvSpPr>
          <p:nvPr>
            <p:ph type="sldNum" sz="quarter" idx="12"/>
          </p:nvPr>
        </p:nvSpPr>
        <p:spPr/>
        <p:txBody>
          <a:bodyPr/>
          <a:lstStyle/>
          <a:p>
            <a:fld id="{6691A161-0D27-478D-AAEB-D0BFEC36F99A}" type="slidenum">
              <a:rPr lang="de-DE" smtClean="0"/>
              <a:pPr/>
              <a:t>17</a:t>
            </a:fld>
            <a:endParaRPr lang="de-DE" dirty="0"/>
          </a:p>
        </p:txBody>
      </p:sp>
    </p:spTree>
    <p:extLst>
      <p:ext uri="{BB962C8B-B14F-4D97-AF65-F5344CB8AC3E}">
        <p14:creationId xmlns:p14="http://schemas.microsoft.com/office/powerpoint/2010/main" val="203320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7697A-04EF-3D5C-9FD0-055541FD33EA}"/>
              </a:ext>
            </a:extLst>
          </p:cNvPr>
          <p:cNvSpPr>
            <a:spLocks noGrp="1"/>
          </p:cNvSpPr>
          <p:nvPr>
            <p:ph type="title"/>
          </p:nvPr>
        </p:nvSpPr>
        <p:spPr>
          <a:xfrm>
            <a:off x="457200" y="205979"/>
            <a:ext cx="8229600" cy="857250"/>
          </a:xfrm>
        </p:spPr>
        <p:txBody>
          <a:bodyPr anchor="t">
            <a:normAutofit/>
          </a:bodyPr>
          <a:lstStyle/>
          <a:p>
            <a:r>
              <a:rPr lang="de-DE" dirty="0"/>
              <a:t>Exkurs-</a:t>
            </a:r>
            <a:br>
              <a:rPr lang="de-DE" dirty="0"/>
            </a:br>
            <a:r>
              <a:rPr lang="de-DE" dirty="0">
                <a:solidFill>
                  <a:schemeClr val="bg2"/>
                </a:solidFill>
              </a:rPr>
              <a:t>Verteilung der Wohnraumförderung 2024</a:t>
            </a:r>
          </a:p>
        </p:txBody>
      </p:sp>
      <p:sp>
        <p:nvSpPr>
          <p:cNvPr id="10" name="Content Placeholder 2">
            <a:extLst>
              <a:ext uri="{FF2B5EF4-FFF2-40B4-BE49-F238E27FC236}">
                <a16:creationId xmlns:a16="http://schemas.microsoft.com/office/drawing/2014/main" id="{7C651801-7151-6280-6A30-B2A08BA6CD8E}"/>
              </a:ext>
            </a:extLst>
          </p:cNvPr>
          <p:cNvSpPr>
            <a:spLocks noGrp="1"/>
          </p:cNvSpPr>
          <p:nvPr>
            <p:ph sz="half" idx="1"/>
          </p:nvPr>
        </p:nvSpPr>
        <p:spPr>
          <a:xfrm>
            <a:off x="457200" y="1200151"/>
            <a:ext cx="5194920" cy="3394472"/>
          </a:xfrm>
        </p:spPr>
        <p:txBody>
          <a:bodyPr>
            <a:normAutofit lnSpcReduction="10000"/>
          </a:bodyPr>
          <a:lstStyle/>
          <a:p>
            <a:pPr marL="285750" indent="-285750">
              <a:buClr>
                <a:schemeClr val="bg2"/>
              </a:buClr>
              <a:buFont typeface="Wingdings" panose="05000000000000000000" pitchFamily="2" charset="2"/>
              <a:buChar char="Ø"/>
            </a:pPr>
            <a:r>
              <a:rPr lang="de-DE" dirty="0"/>
              <a:t>Gestellte Förderanträge 2024: </a:t>
            </a:r>
            <a:r>
              <a:rPr lang="de-DE" b="1" dirty="0"/>
              <a:t>rd. 1,9 Mrd. €</a:t>
            </a:r>
            <a:br>
              <a:rPr lang="de-DE" dirty="0"/>
            </a:br>
            <a:r>
              <a:rPr lang="de-DE" dirty="0"/>
              <a:t>Bewilligte Förderanträge 2024: </a:t>
            </a:r>
            <a:r>
              <a:rPr lang="de-DE" b="1" dirty="0"/>
              <a:t>rd. 0,69 Mrd. €</a:t>
            </a:r>
          </a:p>
          <a:p>
            <a:pPr marL="285750" indent="-285750">
              <a:buClr>
                <a:schemeClr val="bg2"/>
              </a:buClr>
              <a:buFont typeface="Wingdings" panose="05000000000000000000" pitchFamily="2" charset="2"/>
              <a:buChar char="Ø"/>
            </a:pPr>
            <a:r>
              <a:rPr lang="de-DE" dirty="0"/>
              <a:t>Fast </a:t>
            </a:r>
            <a:r>
              <a:rPr lang="de-DE" b="1" dirty="0"/>
              <a:t>die Hälfte der Wohnraumfördermittel </a:t>
            </a:r>
            <a:r>
              <a:rPr lang="de-DE" dirty="0"/>
              <a:t>gingen an privatwirtschaftliche Wohnungs-unternehmen.</a:t>
            </a:r>
          </a:p>
          <a:p>
            <a:pPr marL="285750" indent="-285750">
              <a:buClr>
                <a:schemeClr val="bg2"/>
              </a:buClr>
              <a:buFont typeface="Wingdings" panose="05000000000000000000" pitchFamily="2" charset="2"/>
              <a:buChar char="Ø"/>
            </a:pPr>
            <a:r>
              <a:rPr lang="de-DE" dirty="0"/>
              <a:t>Nachhaltig sozialorientierte Wohnungs-unternehmen haben nur </a:t>
            </a:r>
            <a:r>
              <a:rPr lang="de-DE" b="1" dirty="0"/>
              <a:t>rund die Hälfte </a:t>
            </a:r>
            <a:br>
              <a:rPr lang="de-DE" b="1" dirty="0"/>
            </a:br>
            <a:r>
              <a:rPr lang="de-DE" dirty="0"/>
              <a:t>der Wohnraumfördermittel erhalten.</a:t>
            </a:r>
          </a:p>
          <a:p>
            <a:pPr marL="285750" indent="-285750">
              <a:buClr>
                <a:schemeClr val="bg2"/>
              </a:buClr>
              <a:buFont typeface="Wingdings" panose="05000000000000000000" pitchFamily="2" charset="2"/>
              <a:buChar char="Ø"/>
            </a:pPr>
            <a:r>
              <a:rPr lang="de-DE" dirty="0"/>
              <a:t>Die Mittel </a:t>
            </a:r>
            <a:r>
              <a:rPr lang="de-DE" b="1" dirty="0"/>
              <a:t>aus 2025 </a:t>
            </a:r>
            <a:r>
              <a:rPr lang="de-DE" dirty="0"/>
              <a:t>sind faktisch durch die eingegangenen Anträge aus 2024 </a:t>
            </a:r>
            <a:r>
              <a:rPr lang="de-DE" b="1" dirty="0"/>
              <a:t>ausgeschöpft.</a:t>
            </a:r>
            <a:endParaRPr lang="de-DE" dirty="0"/>
          </a:p>
          <a:p>
            <a:pPr marL="285750" indent="-285750">
              <a:buClr>
                <a:schemeClr val="bg2"/>
              </a:buClr>
              <a:buFont typeface="Wingdings" panose="05000000000000000000" pitchFamily="2" charset="2"/>
              <a:buChar char="Ø"/>
            </a:pPr>
            <a:endParaRPr lang="de-DE" dirty="0"/>
          </a:p>
          <a:p>
            <a:pPr marL="285750" indent="-285750">
              <a:buClr>
                <a:schemeClr val="bg2"/>
              </a:buClr>
              <a:buFont typeface="Wingdings" panose="05000000000000000000" pitchFamily="2" charset="2"/>
              <a:buChar char="Ø"/>
            </a:pPr>
            <a:endParaRPr lang="de-DE" dirty="0"/>
          </a:p>
        </p:txBody>
      </p:sp>
      <p:sp>
        <p:nvSpPr>
          <p:cNvPr id="4" name="Foliennummernplatzhalter 3">
            <a:extLst>
              <a:ext uri="{FF2B5EF4-FFF2-40B4-BE49-F238E27FC236}">
                <a16:creationId xmlns:a16="http://schemas.microsoft.com/office/drawing/2014/main" id="{CDAC42B5-C4A9-2AFE-591F-453676E006CF}"/>
              </a:ext>
            </a:extLst>
          </p:cNvPr>
          <p:cNvSpPr>
            <a:spLocks noGrp="1"/>
          </p:cNvSpPr>
          <p:nvPr>
            <p:ph type="sldNum" sz="quarter" idx="12"/>
          </p:nvPr>
        </p:nvSpPr>
        <p:spPr>
          <a:xfrm>
            <a:off x="8262464" y="4803998"/>
            <a:ext cx="486000" cy="273600"/>
          </a:xfrm>
        </p:spPr>
        <p:txBody>
          <a:bodyPr anchor="b">
            <a:normAutofit/>
          </a:bodyPr>
          <a:lstStyle/>
          <a:p>
            <a:pPr>
              <a:spcAft>
                <a:spcPts val="600"/>
              </a:spcAft>
            </a:pPr>
            <a:fld id="{6691A161-0D27-478D-AAEB-D0BFEC36F99A}" type="slidenum">
              <a:rPr lang="de-DE" smtClean="0"/>
              <a:pPr>
                <a:spcAft>
                  <a:spcPts val="600"/>
                </a:spcAft>
              </a:pPr>
              <a:t>18</a:t>
            </a:fld>
            <a:endParaRPr lang="de-DE"/>
          </a:p>
        </p:txBody>
      </p:sp>
      <p:graphicFrame>
        <p:nvGraphicFramePr>
          <p:cNvPr id="5" name="Diagramm 4">
            <a:extLst>
              <a:ext uri="{FF2B5EF4-FFF2-40B4-BE49-F238E27FC236}">
                <a16:creationId xmlns:a16="http://schemas.microsoft.com/office/drawing/2014/main" id="{9B5897E1-645F-39F6-0E9F-34425570F640}"/>
              </a:ext>
            </a:extLst>
          </p:cNvPr>
          <p:cNvGraphicFramePr>
            <a:graphicFrameLocks/>
          </p:cNvGraphicFramePr>
          <p:nvPr/>
        </p:nvGraphicFramePr>
        <p:xfrm>
          <a:off x="4788024" y="1657336"/>
          <a:ext cx="4038600" cy="3394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08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A5D32-57FE-E7C8-9816-B98EFD88C3C2}"/>
              </a:ext>
            </a:extLst>
          </p:cNvPr>
          <p:cNvSpPr>
            <a:spLocks noGrp="1"/>
          </p:cNvSpPr>
          <p:nvPr>
            <p:ph type="title"/>
          </p:nvPr>
        </p:nvSpPr>
        <p:spPr/>
        <p:txBody>
          <a:bodyPr>
            <a:normAutofit fontScale="90000"/>
          </a:bodyPr>
          <a:lstStyle/>
          <a:p>
            <a:r>
              <a:rPr lang="de-DE" dirty="0">
                <a:solidFill>
                  <a:srgbClr val="6EBD48"/>
                </a:solidFill>
                <a:latin typeface="Segoe UI"/>
                <a:ea typeface="MS PGothic"/>
                <a:cs typeface="Segoe UI"/>
              </a:rPr>
              <a:t>Was kommt auf die Wohnungswirtschaft Bayern zu?</a:t>
            </a:r>
            <a:br>
              <a:rPr lang="de-DE" dirty="0">
                <a:solidFill>
                  <a:srgbClr val="6EBD48"/>
                </a:solidFill>
                <a:latin typeface="Segoe UI"/>
                <a:ea typeface="MS PGothic"/>
                <a:cs typeface="Segoe UI"/>
              </a:rPr>
            </a:br>
            <a:r>
              <a:rPr lang="de-DE" dirty="0">
                <a:latin typeface="Segoe UI"/>
                <a:ea typeface="MS PGothic"/>
                <a:cs typeface="Segoe UI"/>
              </a:rPr>
              <a:t>Beobachtbare Strukturveränderungen</a:t>
            </a:r>
            <a:br>
              <a:rPr lang="de-DE" dirty="0">
                <a:latin typeface="Segoe UI"/>
                <a:ea typeface="MS PGothic"/>
                <a:cs typeface="Segoe UI"/>
              </a:rPr>
            </a:br>
            <a:br>
              <a:rPr lang="de-DE" dirty="0">
                <a:latin typeface="Segoe UI"/>
                <a:ea typeface="MS PGothic"/>
                <a:cs typeface="Segoe UI"/>
              </a:rPr>
            </a:br>
            <a:endParaRPr lang="de-DE" dirty="0"/>
          </a:p>
        </p:txBody>
      </p:sp>
      <p:sp>
        <p:nvSpPr>
          <p:cNvPr id="3" name="Inhaltsplatzhalter 2">
            <a:extLst>
              <a:ext uri="{FF2B5EF4-FFF2-40B4-BE49-F238E27FC236}">
                <a16:creationId xmlns:a16="http://schemas.microsoft.com/office/drawing/2014/main" id="{D02475F6-7E90-7395-F355-D68A2026E1CF}"/>
              </a:ext>
            </a:extLst>
          </p:cNvPr>
          <p:cNvSpPr>
            <a:spLocks noGrp="1"/>
          </p:cNvSpPr>
          <p:nvPr>
            <p:ph idx="1"/>
          </p:nvPr>
        </p:nvSpPr>
        <p:spPr>
          <a:xfrm>
            <a:off x="476833" y="1275606"/>
            <a:ext cx="8271631" cy="3281124"/>
          </a:xfrm>
        </p:spPr>
        <p:txBody>
          <a:bodyPr>
            <a:normAutofit fontScale="92500" lnSpcReduction="10000"/>
          </a:bodyPr>
          <a:lstStyle/>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Wohnungsneubau geht nur noch eingeschränkt</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Fokussierung auf den Wohnungsbestand</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Insourcing: Wohnungsunternehmen kaufen (Handwerks-)Betriebe</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Es werden zunehmend vielfältigste Kooperationen geschlossen und auch gelebt</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Genossenschaftsfusionen nehmen deutlich zu</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Junge Genossenschaften werden wieder liquidiert</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Es gibt bei Wohnungsunternehmen wieder Insolvenzen und Zahlungsstockungen </a:t>
            </a:r>
          </a:p>
          <a:p>
            <a:pPr marL="0" indent="0">
              <a:spcBef>
                <a:spcPts val="600"/>
              </a:spcBef>
              <a:buNone/>
              <a:tabLst>
                <a:tab pos="723900" algn="l"/>
              </a:tabLst>
            </a:pPr>
            <a:r>
              <a:rPr lang="de-DE" dirty="0">
                <a:solidFill>
                  <a:srgbClr val="3D5D72"/>
                </a:solidFill>
                <a:sym typeface="Wingdings" panose="05000000000000000000" pitchFamily="2" charset="2"/>
              </a:rPr>
              <a:t>UND</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Im Bereich der ERP-Anbieter und beim Megathema Digitalisierung </a:t>
            </a:r>
            <a:br>
              <a:rPr lang="de-DE" dirty="0">
                <a:solidFill>
                  <a:srgbClr val="3D5D72"/>
                </a:solidFill>
                <a:sym typeface="Wingdings" panose="05000000000000000000" pitchFamily="2" charset="2"/>
              </a:rPr>
            </a:br>
            <a:r>
              <a:rPr lang="de-DE" dirty="0">
                <a:solidFill>
                  <a:srgbClr val="3D5D72"/>
                </a:solidFill>
                <a:sym typeface="Wingdings" panose="05000000000000000000" pitchFamily="2" charset="2"/>
              </a:rPr>
              <a:t>(Bsp. Konnektivität) entstehen Monopolstrukturen </a:t>
            </a:r>
          </a:p>
        </p:txBody>
      </p:sp>
      <p:sp>
        <p:nvSpPr>
          <p:cNvPr id="4" name="Foliennummernplatzhalter 3">
            <a:extLst>
              <a:ext uri="{FF2B5EF4-FFF2-40B4-BE49-F238E27FC236}">
                <a16:creationId xmlns:a16="http://schemas.microsoft.com/office/drawing/2014/main" id="{2D30677D-1B64-84BD-89D8-3701896C5C0C}"/>
              </a:ext>
            </a:extLst>
          </p:cNvPr>
          <p:cNvSpPr>
            <a:spLocks noGrp="1"/>
          </p:cNvSpPr>
          <p:nvPr>
            <p:ph type="sldNum" sz="quarter" idx="12"/>
          </p:nvPr>
        </p:nvSpPr>
        <p:spPr/>
        <p:txBody>
          <a:bodyPr/>
          <a:lstStyle/>
          <a:p>
            <a:fld id="{6691A161-0D27-478D-AAEB-D0BFEC36F99A}" type="slidenum">
              <a:rPr lang="de-DE" smtClean="0"/>
              <a:pPr/>
              <a:t>19</a:t>
            </a:fld>
            <a:endParaRPr lang="de-DE" dirty="0"/>
          </a:p>
        </p:txBody>
      </p:sp>
    </p:spTree>
    <p:extLst>
      <p:ext uri="{BB962C8B-B14F-4D97-AF65-F5344CB8AC3E}">
        <p14:creationId xmlns:p14="http://schemas.microsoft.com/office/powerpoint/2010/main" val="251338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896BB-4F56-44AB-A85B-82E126EA6BE0}"/>
              </a:ext>
            </a:extLst>
          </p:cNvPr>
          <p:cNvSpPr>
            <a:spLocks noGrp="1"/>
          </p:cNvSpPr>
          <p:nvPr>
            <p:ph type="title"/>
          </p:nvPr>
        </p:nvSpPr>
        <p:spPr/>
        <p:txBody>
          <a:bodyPr/>
          <a:lstStyle/>
          <a:p>
            <a:r>
              <a:rPr lang="de-DE" dirty="0">
                <a:solidFill>
                  <a:srgbClr val="6EBD48"/>
                </a:solidFill>
              </a:rPr>
              <a:t>VdW Bayern Umfrage </a:t>
            </a:r>
            <a:br>
              <a:rPr lang="de-DE" dirty="0">
                <a:solidFill>
                  <a:srgbClr val="6EBD48"/>
                </a:solidFill>
              </a:rPr>
            </a:br>
            <a:r>
              <a:rPr lang="de-DE" dirty="0"/>
              <a:t>„Ausblick 2025 der bayrischen Wohnungswirtschaft“</a:t>
            </a:r>
          </a:p>
        </p:txBody>
      </p:sp>
      <p:sp>
        <p:nvSpPr>
          <p:cNvPr id="3" name="Inhaltsplatzhalter 2">
            <a:extLst>
              <a:ext uri="{FF2B5EF4-FFF2-40B4-BE49-F238E27FC236}">
                <a16:creationId xmlns:a16="http://schemas.microsoft.com/office/drawing/2014/main" id="{E8A88CE9-1792-4321-B6B8-7ED7CC5FD961}"/>
              </a:ext>
            </a:extLst>
          </p:cNvPr>
          <p:cNvSpPr>
            <a:spLocks noGrp="1"/>
          </p:cNvSpPr>
          <p:nvPr>
            <p:ph idx="1"/>
          </p:nvPr>
        </p:nvSpPr>
        <p:spPr>
          <a:xfrm>
            <a:off x="457200" y="1203597"/>
            <a:ext cx="8291264" cy="3733923"/>
          </a:xfrm>
        </p:spPr>
        <p:txBody>
          <a:bodyPr>
            <a:normAutofit fontScale="92500"/>
          </a:bodyPr>
          <a:lstStyle/>
          <a:p>
            <a:pPr marL="0" indent="0">
              <a:buNone/>
            </a:pPr>
            <a:r>
              <a:rPr lang="de-DE" sz="1500" b="1" dirty="0">
                <a:solidFill>
                  <a:srgbClr val="3D5D72"/>
                </a:solidFill>
              </a:rPr>
              <a:t>Teilnahmestruktur</a:t>
            </a:r>
          </a:p>
          <a:p>
            <a:pPr lvl="2">
              <a:buClr>
                <a:srgbClr val="6EBD48"/>
              </a:buClr>
              <a:buFont typeface="Wingdings" panose="05000000000000000000" pitchFamily="2" charset="2"/>
              <a:buChar char="Ø"/>
            </a:pPr>
            <a:r>
              <a:rPr lang="de-DE" sz="1500" dirty="0">
                <a:solidFill>
                  <a:srgbClr val="3D5D72"/>
                </a:solidFill>
              </a:rPr>
              <a:t>Beteiligung von </a:t>
            </a:r>
            <a:r>
              <a:rPr lang="de-DE" sz="1500" b="1" dirty="0">
                <a:solidFill>
                  <a:srgbClr val="3D5D72"/>
                </a:solidFill>
              </a:rPr>
              <a:t>163 Wohnungsunternehmen </a:t>
            </a:r>
            <a:r>
              <a:rPr lang="de-DE" sz="1500" dirty="0">
                <a:solidFill>
                  <a:srgbClr val="3D5D72"/>
                </a:solidFill>
              </a:rPr>
              <a:t>mit </a:t>
            </a:r>
            <a:r>
              <a:rPr lang="de-DE" sz="1500" b="1" dirty="0">
                <a:solidFill>
                  <a:srgbClr val="3D5D72"/>
                </a:solidFill>
              </a:rPr>
              <a:t>ca. 182.700 betreuten Wohneinheiten</a:t>
            </a:r>
            <a:r>
              <a:rPr lang="de-DE" sz="1500" dirty="0">
                <a:solidFill>
                  <a:srgbClr val="3D5D72"/>
                </a:solidFill>
              </a:rPr>
              <a:t>.</a:t>
            </a:r>
            <a:endParaRPr lang="de-DE" sz="1500" b="1" dirty="0">
              <a:solidFill>
                <a:srgbClr val="3D5D72"/>
              </a:solidFill>
            </a:endParaRPr>
          </a:p>
          <a:p>
            <a:pPr lvl="2">
              <a:buClr>
                <a:srgbClr val="6EBD48"/>
              </a:buClr>
              <a:buFont typeface="Wingdings" panose="05000000000000000000" pitchFamily="2" charset="2"/>
              <a:buChar char="Ø"/>
            </a:pPr>
            <a:r>
              <a:rPr lang="de-DE" sz="1500" dirty="0">
                <a:solidFill>
                  <a:srgbClr val="3D5D72"/>
                </a:solidFill>
              </a:rPr>
              <a:t>Beteiligung der Rechtsformen und Regierungsbezirke kann als repräsentativ gelten; größere Unternehmen haben sich allerdings stärker an der Umfrage beteiligt.</a:t>
            </a:r>
          </a:p>
          <a:p>
            <a:pPr marL="0" indent="0">
              <a:buNone/>
            </a:pPr>
            <a:r>
              <a:rPr lang="de-DE" sz="1500" b="1" dirty="0">
                <a:solidFill>
                  <a:srgbClr val="3D5D72"/>
                </a:solidFill>
              </a:rPr>
              <a:t>Aktuelle Geschäftslage der Unternehmen</a:t>
            </a:r>
          </a:p>
          <a:p>
            <a:pPr lvl="2">
              <a:buClr>
                <a:srgbClr val="6EBD48"/>
              </a:buClr>
              <a:buFont typeface="Wingdings" panose="05000000000000000000" pitchFamily="2" charset="2"/>
              <a:buChar char="Ø"/>
            </a:pPr>
            <a:r>
              <a:rPr lang="de-DE" sz="1500" dirty="0">
                <a:solidFill>
                  <a:srgbClr val="3D5D72"/>
                </a:solidFill>
              </a:rPr>
              <a:t>In der Selbsteinschätzung hat sich die </a:t>
            </a:r>
            <a:r>
              <a:rPr lang="de-DE" sz="1500" b="1" dirty="0">
                <a:solidFill>
                  <a:srgbClr val="3D5D72"/>
                </a:solidFill>
              </a:rPr>
              <a:t>Situation gegenüber Dezember 2023 verbessert</a:t>
            </a:r>
            <a:r>
              <a:rPr lang="de-DE" sz="1500" dirty="0">
                <a:solidFill>
                  <a:srgbClr val="3D5D72"/>
                </a:solidFill>
              </a:rPr>
              <a:t>.</a:t>
            </a:r>
            <a:endParaRPr lang="de-DE" sz="1500" b="1" dirty="0">
              <a:solidFill>
                <a:srgbClr val="3D5D72"/>
              </a:solidFill>
            </a:endParaRPr>
          </a:p>
          <a:p>
            <a:pPr lvl="2">
              <a:buClr>
                <a:srgbClr val="6EBD48"/>
              </a:buClr>
              <a:buFont typeface="Wingdings" panose="05000000000000000000" pitchFamily="2" charset="2"/>
              <a:buChar char="Ø"/>
            </a:pPr>
            <a:r>
              <a:rPr lang="de-DE" sz="1500" b="1" dirty="0">
                <a:solidFill>
                  <a:srgbClr val="3D5D72"/>
                </a:solidFill>
              </a:rPr>
              <a:t>57 % bezeichnen Geschäftslage als „gut“ oder „sehr gut“ </a:t>
            </a:r>
            <a:r>
              <a:rPr lang="de-DE" sz="1500" dirty="0">
                <a:solidFill>
                  <a:srgbClr val="3D5D72"/>
                </a:solidFill>
              </a:rPr>
              <a:t>(Dez. 2023: 55 %); auch die Antworten „schlecht/sehr schlecht“ sind leicht auf 6 % zurückgegangen (Dez. 2023: 9 %).</a:t>
            </a:r>
          </a:p>
          <a:p>
            <a:pPr marL="0" indent="0">
              <a:buNone/>
            </a:pPr>
            <a:r>
              <a:rPr lang="de-DE" sz="1500" b="1" dirty="0">
                <a:solidFill>
                  <a:srgbClr val="3D5D72"/>
                </a:solidFill>
              </a:rPr>
              <a:t>Neubaupläne und Förderung</a:t>
            </a:r>
          </a:p>
          <a:p>
            <a:pPr lvl="2">
              <a:buClr>
                <a:srgbClr val="6EBD48"/>
              </a:buClr>
              <a:buFont typeface="Wingdings" panose="05000000000000000000" pitchFamily="2" charset="2"/>
              <a:buChar char="Ø"/>
            </a:pPr>
            <a:r>
              <a:rPr lang="de-DE" sz="1500" dirty="0">
                <a:solidFill>
                  <a:srgbClr val="3D5D72"/>
                </a:solidFill>
              </a:rPr>
              <a:t>Die antwortenden Unternehmen planen, </a:t>
            </a:r>
            <a:r>
              <a:rPr lang="de-DE" sz="1500" b="1" dirty="0">
                <a:solidFill>
                  <a:srgbClr val="3D5D72"/>
                </a:solidFill>
              </a:rPr>
              <a:t>3.300 Wohnungen im Jahr 2025 </a:t>
            </a:r>
            <a:r>
              <a:rPr lang="de-DE" sz="1500" dirty="0">
                <a:solidFill>
                  <a:srgbClr val="3D5D72"/>
                </a:solidFill>
              </a:rPr>
              <a:t>fertigzustellen. </a:t>
            </a:r>
            <a:br>
              <a:rPr lang="de-DE" sz="1500" dirty="0">
                <a:solidFill>
                  <a:srgbClr val="3D5D72"/>
                </a:solidFill>
              </a:rPr>
            </a:br>
            <a:r>
              <a:rPr lang="de-DE" sz="1500" dirty="0">
                <a:solidFill>
                  <a:srgbClr val="3D5D72"/>
                </a:solidFill>
              </a:rPr>
              <a:t>[Über alle Mitgliedsunternehmen hinweg wird mit rund 4.500 Fertigstellungen gerechnet.]</a:t>
            </a:r>
          </a:p>
          <a:p>
            <a:pPr lvl="2">
              <a:buClr>
                <a:srgbClr val="6EBD48"/>
              </a:buClr>
              <a:buFont typeface="Wingdings" panose="05000000000000000000" pitchFamily="2" charset="2"/>
              <a:buChar char="Ø"/>
            </a:pPr>
            <a:r>
              <a:rPr lang="de-DE" sz="1500" dirty="0">
                <a:solidFill>
                  <a:srgbClr val="3D5D72"/>
                </a:solidFill>
              </a:rPr>
              <a:t>90 % der Wohnungen sollen gefördert entstehen – Bedarf: etwa 240 Mio. Euro an Fördermitteln</a:t>
            </a:r>
          </a:p>
          <a:p>
            <a:pPr marL="0" indent="0">
              <a:buNone/>
            </a:pPr>
            <a:endParaRPr lang="de-DE" sz="1600" dirty="0">
              <a:solidFill>
                <a:srgbClr val="3D5D72"/>
              </a:solidFill>
            </a:endParaRPr>
          </a:p>
          <a:p>
            <a:pPr>
              <a:buFont typeface="Wingdings" panose="05000000000000000000" pitchFamily="2" charset="2"/>
              <a:buChar char="Ø"/>
            </a:pPr>
            <a:endParaRPr lang="de-DE" sz="1600" dirty="0">
              <a:solidFill>
                <a:srgbClr val="3D5D72"/>
              </a:solidFill>
            </a:endParaRPr>
          </a:p>
        </p:txBody>
      </p:sp>
      <p:sp>
        <p:nvSpPr>
          <p:cNvPr id="4" name="Foliennummernplatzhalter 3">
            <a:extLst>
              <a:ext uri="{FF2B5EF4-FFF2-40B4-BE49-F238E27FC236}">
                <a16:creationId xmlns:a16="http://schemas.microsoft.com/office/drawing/2014/main" id="{73446BD5-EDDB-4928-936F-5008EB220CA3}"/>
              </a:ext>
            </a:extLst>
          </p:cNvPr>
          <p:cNvSpPr>
            <a:spLocks noGrp="1"/>
          </p:cNvSpPr>
          <p:nvPr>
            <p:ph type="sldNum" sz="quarter" idx="12"/>
          </p:nvPr>
        </p:nvSpPr>
        <p:spPr/>
        <p:txBody>
          <a:bodyPr/>
          <a:lstStyle/>
          <a:p>
            <a:fld id="{6691A161-0D27-478D-AAEB-D0BFEC36F99A}" type="slidenum">
              <a:rPr lang="de-DE" smtClean="0"/>
              <a:pPr/>
              <a:t>2</a:t>
            </a:fld>
            <a:endParaRPr lang="de-DE" dirty="0"/>
          </a:p>
        </p:txBody>
      </p:sp>
    </p:spTree>
    <p:extLst>
      <p:ext uri="{BB962C8B-B14F-4D97-AF65-F5344CB8AC3E}">
        <p14:creationId xmlns:p14="http://schemas.microsoft.com/office/powerpoint/2010/main" val="308227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A5D32-57FE-E7C8-9816-B98EFD88C3C2}"/>
              </a:ext>
            </a:extLst>
          </p:cNvPr>
          <p:cNvSpPr>
            <a:spLocks noGrp="1"/>
          </p:cNvSpPr>
          <p:nvPr>
            <p:ph type="title"/>
          </p:nvPr>
        </p:nvSpPr>
        <p:spPr/>
        <p:txBody>
          <a:bodyPr>
            <a:normAutofit/>
          </a:bodyPr>
          <a:lstStyle/>
          <a:p>
            <a:r>
              <a:rPr lang="de-DE" dirty="0">
                <a:solidFill>
                  <a:srgbClr val="6EBD48"/>
                </a:solidFill>
                <a:latin typeface="Segoe UI"/>
                <a:ea typeface="MS PGothic"/>
                <a:cs typeface="Segoe UI"/>
              </a:rPr>
              <a:t>Welche Hausaufgaben haben die Wohnungsunternehmen?</a:t>
            </a:r>
            <a:br>
              <a:rPr lang="de-DE" dirty="0">
                <a:latin typeface="Segoe UI"/>
                <a:ea typeface="MS PGothic"/>
                <a:cs typeface="Segoe UI"/>
              </a:rPr>
            </a:br>
            <a:endParaRPr lang="de-DE" dirty="0"/>
          </a:p>
        </p:txBody>
      </p:sp>
      <p:sp>
        <p:nvSpPr>
          <p:cNvPr id="3" name="Inhaltsplatzhalter 2">
            <a:extLst>
              <a:ext uri="{FF2B5EF4-FFF2-40B4-BE49-F238E27FC236}">
                <a16:creationId xmlns:a16="http://schemas.microsoft.com/office/drawing/2014/main" id="{D02475F6-7E90-7395-F355-D68A2026E1CF}"/>
              </a:ext>
            </a:extLst>
          </p:cNvPr>
          <p:cNvSpPr>
            <a:spLocks noGrp="1"/>
          </p:cNvSpPr>
          <p:nvPr>
            <p:ph idx="1"/>
          </p:nvPr>
        </p:nvSpPr>
        <p:spPr>
          <a:xfrm>
            <a:off x="476833" y="1203598"/>
            <a:ext cx="8271631" cy="3353132"/>
          </a:xfrm>
        </p:spPr>
        <p:txBody>
          <a:bodyPr>
            <a:normAutofit lnSpcReduction="10000"/>
          </a:bodyPr>
          <a:lstStyle/>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Wohnungsneubau: Es wird weniger Fördermittel pro Einheit geben. </a:t>
            </a:r>
          </a:p>
          <a:p>
            <a:pPr marL="0" indent="0">
              <a:spcBef>
                <a:spcPts val="600"/>
              </a:spcBef>
              <a:buNone/>
              <a:tabLst>
                <a:tab pos="358775" algn="l"/>
                <a:tab pos="723900" algn="l"/>
              </a:tabLst>
            </a:pPr>
            <a:r>
              <a:rPr lang="de-DE" dirty="0">
                <a:solidFill>
                  <a:srgbClr val="3D5D72"/>
                </a:solidFill>
                <a:sym typeface="Wingdings" panose="05000000000000000000" pitchFamily="2" charset="2"/>
              </a:rPr>
              <a:t>	Es braucht innovative Ansätze wie Serielles Bauen, Gebäudetyp-E, neue 	Grundstücksüberlassungsmodelle ...</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Fokussierung auf den Bestand. CO</a:t>
            </a:r>
            <a:r>
              <a:rPr lang="de-DE" baseline="-25000" dirty="0">
                <a:solidFill>
                  <a:srgbClr val="3D5D72"/>
                </a:solidFill>
                <a:sym typeface="Wingdings" panose="05000000000000000000" pitchFamily="2" charset="2"/>
              </a:rPr>
              <a:t>2</a:t>
            </a:r>
            <a:r>
              <a:rPr lang="de-DE" dirty="0">
                <a:solidFill>
                  <a:srgbClr val="3D5D72"/>
                </a:solidFill>
                <a:sym typeface="Wingdings" panose="05000000000000000000" pitchFamily="2" charset="2"/>
              </a:rPr>
              <a:t>-Bepreisung und ESG-Regeln für Kreditgeber belasten energetisch schlechte Bestände</a:t>
            </a:r>
          </a:p>
          <a:p>
            <a:pPr marL="0" lvl="1" indent="0">
              <a:spcBef>
                <a:spcPts val="600"/>
              </a:spcBef>
              <a:buNone/>
              <a:tabLst>
                <a:tab pos="358775" algn="l"/>
              </a:tabLst>
            </a:pPr>
            <a:r>
              <a:rPr lang="de-DE" dirty="0">
                <a:solidFill>
                  <a:srgbClr val="3D5D72"/>
                </a:solidFill>
                <a:sym typeface="Wingdings" panose="05000000000000000000" pitchFamily="2" charset="2"/>
              </a:rPr>
              <a:t>	</a:t>
            </a:r>
            <a:r>
              <a:rPr lang="de-DE" sz="1800" dirty="0">
                <a:solidFill>
                  <a:srgbClr val="3D5D72"/>
                </a:solidFill>
                <a:sym typeface="Wingdings" panose="05000000000000000000" pitchFamily="2" charset="2"/>
              </a:rPr>
              <a:t> Jedes Unternehmen braucht einen individuellen Klimapfad und</a:t>
            </a:r>
          </a:p>
          <a:p>
            <a:pPr marL="0" lvl="1" indent="0">
              <a:spcBef>
                <a:spcPts val="600"/>
              </a:spcBef>
              <a:buNone/>
              <a:tabLst>
                <a:tab pos="358775" algn="l"/>
              </a:tabLst>
            </a:pPr>
            <a:r>
              <a:rPr lang="de-DE" sz="1800" dirty="0">
                <a:solidFill>
                  <a:srgbClr val="3D5D72"/>
                </a:solidFill>
                <a:sym typeface="Wingdings" panose="05000000000000000000" pitchFamily="2" charset="2"/>
              </a:rPr>
              <a:t>	</a:t>
            </a:r>
            <a:r>
              <a:rPr lang="de-DE" sz="2000" dirty="0">
                <a:solidFill>
                  <a:srgbClr val="3D5D72"/>
                </a:solidFill>
                <a:sym typeface="Wingdings" panose="05000000000000000000" pitchFamily="2" charset="2"/>
              </a:rPr>
              <a:t> </a:t>
            </a:r>
            <a:r>
              <a:rPr lang="de-DE" sz="1800" dirty="0">
                <a:solidFill>
                  <a:srgbClr val="3D5D72"/>
                </a:solidFill>
                <a:sym typeface="Wingdings" panose="05000000000000000000" pitchFamily="2" charset="2"/>
              </a:rPr>
              <a:t>daraus abgeleitet eine Portfoliostrategie </a:t>
            </a:r>
            <a:endParaRPr lang="de-DE" dirty="0">
              <a:solidFill>
                <a:srgbClr val="3D5D72"/>
              </a:solidFill>
              <a:sym typeface="Wingdings" panose="05000000000000000000" pitchFamily="2" charset="2"/>
            </a:endParaRP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Liquiditätssicherung ist Kernaufgabe</a:t>
            </a:r>
          </a:p>
          <a:p>
            <a:pPr marL="0" indent="0">
              <a:spcBef>
                <a:spcPts val="600"/>
              </a:spcBef>
              <a:buNone/>
              <a:tabLst>
                <a:tab pos="358775" algn="l"/>
              </a:tabLst>
            </a:pPr>
            <a:r>
              <a:rPr lang="de-DE" dirty="0">
                <a:solidFill>
                  <a:srgbClr val="3D5D72"/>
                </a:solidFill>
                <a:sym typeface="Wingdings" panose="05000000000000000000" pitchFamily="2" charset="2"/>
              </a:rPr>
              <a:t>	 Passivseite: Beleihungsspielräume ermitteln und Grundbücher bereinigen</a:t>
            </a:r>
          </a:p>
          <a:p>
            <a:pPr marL="0" indent="0">
              <a:spcBef>
                <a:spcPts val="600"/>
              </a:spcBef>
              <a:buNone/>
              <a:tabLst>
                <a:tab pos="358775" algn="l"/>
              </a:tabLst>
            </a:pPr>
            <a:r>
              <a:rPr lang="de-DE" dirty="0">
                <a:solidFill>
                  <a:srgbClr val="3D5D72"/>
                </a:solidFill>
                <a:sym typeface="Wingdings" panose="05000000000000000000" pitchFamily="2" charset="2"/>
              </a:rPr>
              <a:t>	 Reicht der Kontokorrentrahmen?</a:t>
            </a:r>
          </a:p>
        </p:txBody>
      </p:sp>
      <p:sp>
        <p:nvSpPr>
          <p:cNvPr id="4" name="Foliennummernplatzhalter 3">
            <a:extLst>
              <a:ext uri="{FF2B5EF4-FFF2-40B4-BE49-F238E27FC236}">
                <a16:creationId xmlns:a16="http://schemas.microsoft.com/office/drawing/2014/main" id="{2D30677D-1B64-84BD-89D8-3701896C5C0C}"/>
              </a:ext>
            </a:extLst>
          </p:cNvPr>
          <p:cNvSpPr>
            <a:spLocks noGrp="1"/>
          </p:cNvSpPr>
          <p:nvPr>
            <p:ph type="sldNum" sz="quarter" idx="12"/>
          </p:nvPr>
        </p:nvSpPr>
        <p:spPr/>
        <p:txBody>
          <a:bodyPr/>
          <a:lstStyle/>
          <a:p>
            <a:fld id="{6691A161-0D27-478D-AAEB-D0BFEC36F99A}" type="slidenum">
              <a:rPr lang="de-DE" smtClean="0"/>
              <a:pPr/>
              <a:t>20</a:t>
            </a:fld>
            <a:endParaRPr lang="de-DE" dirty="0"/>
          </a:p>
        </p:txBody>
      </p:sp>
    </p:spTree>
    <p:extLst>
      <p:ext uri="{BB962C8B-B14F-4D97-AF65-F5344CB8AC3E}">
        <p14:creationId xmlns:p14="http://schemas.microsoft.com/office/powerpoint/2010/main" val="343571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A5D32-57FE-E7C8-9816-B98EFD88C3C2}"/>
              </a:ext>
            </a:extLst>
          </p:cNvPr>
          <p:cNvSpPr>
            <a:spLocks noGrp="1"/>
          </p:cNvSpPr>
          <p:nvPr>
            <p:ph type="title"/>
          </p:nvPr>
        </p:nvSpPr>
        <p:spPr/>
        <p:txBody>
          <a:bodyPr>
            <a:normAutofit/>
          </a:bodyPr>
          <a:lstStyle/>
          <a:p>
            <a:r>
              <a:rPr lang="de-DE" dirty="0">
                <a:solidFill>
                  <a:srgbClr val="6EBD48"/>
                </a:solidFill>
                <a:latin typeface="Segoe UI"/>
                <a:ea typeface="MS PGothic"/>
                <a:cs typeface="Segoe UI"/>
              </a:rPr>
              <a:t>Welche Hausaufgaben haben die Wohnungsunternehmen?</a:t>
            </a:r>
            <a:br>
              <a:rPr lang="de-DE" dirty="0">
                <a:latin typeface="Segoe UI"/>
                <a:ea typeface="MS PGothic"/>
                <a:cs typeface="Segoe UI"/>
              </a:rPr>
            </a:br>
            <a:endParaRPr lang="de-DE" dirty="0"/>
          </a:p>
        </p:txBody>
      </p:sp>
      <p:sp>
        <p:nvSpPr>
          <p:cNvPr id="3" name="Inhaltsplatzhalter 2">
            <a:extLst>
              <a:ext uri="{FF2B5EF4-FFF2-40B4-BE49-F238E27FC236}">
                <a16:creationId xmlns:a16="http://schemas.microsoft.com/office/drawing/2014/main" id="{D02475F6-7E90-7395-F355-D68A2026E1CF}"/>
              </a:ext>
            </a:extLst>
          </p:cNvPr>
          <p:cNvSpPr>
            <a:spLocks noGrp="1"/>
          </p:cNvSpPr>
          <p:nvPr>
            <p:ph idx="1"/>
          </p:nvPr>
        </p:nvSpPr>
        <p:spPr>
          <a:xfrm>
            <a:off x="476833" y="1203598"/>
            <a:ext cx="8271631" cy="3353132"/>
          </a:xfrm>
        </p:spPr>
        <p:txBody>
          <a:bodyPr>
            <a:normAutofit/>
          </a:bodyPr>
          <a:lstStyle/>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Regelmäßige Mieterhöhungen werden zur Sicherung der finanziellen Handlungsspielräume der Wohnungsunternehmen wieder zwingend</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Mit welchem ERP-System geht das Unternehmen in die Zukunft?</a:t>
            </a:r>
          </a:p>
          <a:p>
            <a:pPr marL="0" indent="0">
              <a:spcBef>
                <a:spcPts val="600"/>
              </a:spcBef>
              <a:buNone/>
              <a:tabLst>
                <a:tab pos="358775" algn="l"/>
                <a:tab pos="723900" algn="l"/>
              </a:tabLst>
            </a:pPr>
            <a:r>
              <a:rPr lang="de-DE" dirty="0">
                <a:solidFill>
                  <a:srgbClr val="3D5D72"/>
                </a:solidFill>
                <a:sym typeface="Wingdings" panose="05000000000000000000" pitchFamily="2" charset="2"/>
              </a:rPr>
              <a:t>	Gibt es neue Anbieter? Sind Kooperationsmodelle denkbar?</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Welche digitalen Anwendungen muss ein Wohnungsunternehmen haben? (Bsp. digitaler Heizungskeller, E-Rechnungen)</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Generationswechsel in den Wohnungsunternehmen: </a:t>
            </a:r>
          </a:p>
          <a:p>
            <a:pPr marL="0" indent="0">
              <a:spcBef>
                <a:spcPts val="600"/>
              </a:spcBef>
              <a:buNone/>
              <a:tabLst>
                <a:tab pos="358775" algn="l"/>
              </a:tabLst>
            </a:pPr>
            <a:r>
              <a:rPr lang="de-DE" dirty="0">
                <a:solidFill>
                  <a:srgbClr val="3D5D72"/>
                </a:solidFill>
                <a:sym typeface="Wingdings" panose="05000000000000000000" pitchFamily="2" charset="2"/>
              </a:rPr>
              <a:t>	Wie gewinnt man die Organmitglieder und Mitarbeiter gerade bei kleineren 	Wohnungsunternehmen?</a:t>
            </a:r>
          </a:p>
        </p:txBody>
      </p:sp>
      <p:sp>
        <p:nvSpPr>
          <p:cNvPr id="4" name="Foliennummernplatzhalter 3">
            <a:extLst>
              <a:ext uri="{FF2B5EF4-FFF2-40B4-BE49-F238E27FC236}">
                <a16:creationId xmlns:a16="http://schemas.microsoft.com/office/drawing/2014/main" id="{2D30677D-1B64-84BD-89D8-3701896C5C0C}"/>
              </a:ext>
            </a:extLst>
          </p:cNvPr>
          <p:cNvSpPr>
            <a:spLocks noGrp="1"/>
          </p:cNvSpPr>
          <p:nvPr>
            <p:ph type="sldNum" sz="quarter" idx="12"/>
          </p:nvPr>
        </p:nvSpPr>
        <p:spPr/>
        <p:txBody>
          <a:bodyPr/>
          <a:lstStyle/>
          <a:p>
            <a:fld id="{6691A161-0D27-478D-AAEB-D0BFEC36F99A}" type="slidenum">
              <a:rPr lang="de-DE" smtClean="0"/>
              <a:pPr/>
              <a:t>21</a:t>
            </a:fld>
            <a:endParaRPr lang="de-DE" dirty="0"/>
          </a:p>
        </p:txBody>
      </p:sp>
    </p:spTree>
    <p:extLst>
      <p:ext uri="{BB962C8B-B14F-4D97-AF65-F5344CB8AC3E}">
        <p14:creationId xmlns:p14="http://schemas.microsoft.com/office/powerpoint/2010/main" val="426455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B308D-3F15-905F-23F7-D5699E34593C}"/>
              </a:ext>
            </a:extLst>
          </p:cNvPr>
          <p:cNvSpPr>
            <a:spLocks noGrp="1"/>
          </p:cNvSpPr>
          <p:nvPr>
            <p:ph type="title"/>
          </p:nvPr>
        </p:nvSpPr>
        <p:spPr/>
        <p:txBody>
          <a:bodyPr>
            <a:normAutofit/>
          </a:bodyPr>
          <a:lstStyle/>
          <a:p>
            <a:br>
              <a:rPr lang="de-DE" sz="1800" dirty="0"/>
            </a:br>
            <a:endParaRPr lang="de-DE" sz="1800" dirty="0"/>
          </a:p>
        </p:txBody>
      </p:sp>
      <p:sp>
        <p:nvSpPr>
          <p:cNvPr id="3" name="Inhaltsplatzhalter 2">
            <a:extLst>
              <a:ext uri="{FF2B5EF4-FFF2-40B4-BE49-F238E27FC236}">
                <a16:creationId xmlns:a16="http://schemas.microsoft.com/office/drawing/2014/main" id="{9BEFD9FB-FE7B-C9CD-6308-A4A8DEF6EA55}"/>
              </a:ext>
            </a:extLst>
          </p:cNvPr>
          <p:cNvSpPr>
            <a:spLocks noGrp="1"/>
          </p:cNvSpPr>
          <p:nvPr>
            <p:ph idx="1"/>
          </p:nvPr>
        </p:nvSpPr>
        <p:spPr/>
        <p:txBody>
          <a:bodyPr/>
          <a:lstStyle/>
          <a:p>
            <a:pPr algn="ctr"/>
            <a:endParaRPr lang="de-DE" dirty="0"/>
          </a:p>
          <a:p>
            <a:pPr algn="ctr"/>
            <a:endParaRPr lang="de-DE" dirty="0"/>
          </a:p>
          <a:p>
            <a:pPr algn="ctr"/>
            <a:endParaRPr lang="de-DE" dirty="0"/>
          </a:p>
          <a:p>
            <a:pPr marL="0" indent="0" algn="ctr">
              <a:buNone/>
            </a:pPr>
            <a:r>
              <a:rPr lang="de-DE" sz="3200" b="1" dirty="0">
                <a:latin typeface="Segoe UI"/>
                <a:ea typeface="MS PGothic"/>
                <a:cs typeface="Segoe UI"/>
              </a:rPr>
              <a:t>Aus dem Verband</a:t>
            </a:r>
            <a:endParaRPr lang="de-DE" sz="2800" b="1" dirty="0"/>
          </a:p>
        </p:txBody>
      </p:sp>
      <p:sp>
        <p:nvSpPr>
          <p:cNvPr id="4" name="Foliennummernplatzhalter 3">
            <a:extLst>
              <a:ext uri="{FF2B5EF4-FFF2-40B4-BE49-F238E27FC236}">
                <a16:creationId xmlns:a16="http://schemas.microsoft.com/office/drawing/2014/main" id="{162447FE-709B-06B6-6F36-001CC3A9E717}"/>
              </a:ext>
            </a:extLst>
          </p:cNvPr>
          <p:cNvSpPr>
            <a:spLocks noGrp="1"/>
          </p:cNvSpPr>
          <p:nvPr>
            <p:ph type="sldNum" sz="quarter" idx="12"/>
          </p:nvPr>
        </p:nvSpPr>
        <p:spPr/>
        <p:txBody>
          <a:bodyPr/>
          <a:lstStyle/>
          <a:p>
            <a:fld id="{6691A161-0D27-478D-AAEB-D0BFEC36F99A}" type="slidenum">
              <a:rPr lang="de-DE" smtClean="0"/>
              <a:pPr/>
              <a:t>22</a:t>
            </a:fld>
            <a:endParaRPr lang="de-DE" dirty="0"/>
          </a:p>
        </p:txBody>
      </p:sp>
    </p:spTree>
    <p:extLst>
      <p:ext uri="{BB962C8B-B14F-4D97-AF65-F5344CB8AC3E}">
        <p14:creationId xmlns:p14="http://schemas.microsoft.com/office/powerpoint/2010/main" val="137883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6DFFB-E5C9-EAED-EBB0-BC7FE52399CB}"/>
              </a:ext>
            </a:extLst>
          </p:cNvPr>
          <p:cNvSpPr>
            <a:spLocks noGrp="1"/>
          </p:cNvSpPr>
          <p:nvPr>
            <p:ph type="title"/>
          </p:nvPr>
        </p:nvSpPr>
        <p:spPr/>
        <p:txBody>
          <a:bodyPr/>
          <a:lstStyle/>
          <a:p>
            <a:r>
              <a:rPr lang="de-DE" dirty="0"/>
              <a:t>VdW Bayern</a:t>
            </a:r>
            <a:br>
              <a:rPr lang="de-DE" dirty="0"/>
            </a:br>
            <a:r>
              <a:rPr lang="de-DE" dirty="0"/>
              <a:t>Pressearbeit 2024</a:t>
            </a:r>
          </a:p>
        </p:txBody>
      </p:sp>
      <p:sp>
        <p:nvSpPr>
          <p:cNvPr id="3" name="Inhaltsplatzhalter 2">
            <a:extLst>
              <a:ext uri="{FF2B5EF4-FFF2-40B4-BE49-F238E27FC236}">
                <a16:creationId xmlns:a16="http://schemas.microsoft.com/office/drawing/2014/main" id="{7BC214D0-13C5-933C-6092-E62F76DCA361}"/>
              </a:ext>
            </a:extLst>
          </p:cNvPr>
          <p:cNvSpPr>
            <a:spLocks noGrp="1"/>
          </p:cNvSpPr>
          <p:nvPr>
            <p:ph sz="half" idx="1"/>
          </p:nvPr>
        </p:nvSpPr>
        <p:spPr/>
        <p:txBody>
          <a:bodyPr/>
          <a:lstStyle/>
          <a:p>
            <a:r>
              <a:rPr lang="de-DE" b="1" dirty="0"/>
              <a:t>Maßnahmen:</a:t>
            </a:r>
          </a:p>
          <a:p>
            <a:pPr marL="285750" indent="-285750">
              <a:buFont typeface="Arial" panose="020B0604020202020204" pitchFamily="34" charset="0"/>
              <a:buChar char="•"/>
            </a:pPr>
            <a:r>
              <a:rPr lang="de-DE" dirty="0"/>
              <a:t>Pressemitteilungen (10)</a:t>
            </a:r>
          </a:p>
          <a:p>
            <a:pPr marL="285750" indent="-285750">
              <a:buFont typeface="Arial" panose="020B0604020202020204" pitchFamily="34" charset="0"/>
              <a:buChar char="•"/>
            </a:pPr>
            <a:r>
              <a:rPr lang="de-DE" dirty="0"/>
              <a:t>Pressestatements (9)</a:t>
            </a:r>
          </a:p>
          <a:p>
            <a:pPr marL="285750" indent="-285750">
              <a:buFont typeface="Arial" panose="020B0604020202020204" pitchFamily="34" charset="0"/>
              <a:buChar char="•"/>
            </a:pPr>
            <a:r>
              <a:rPr lang="de-DE" dirty="0"/>
              <a:t>Pressegespräche / Jahrespressekonferenz</a:t>
            </a:r>
          </a:p>
          <a:p>
            <a:pPr marL="285750" indent="-285750">
              <a:buFont typeface="Arial" panose="020B0604020202020204" pitchFamily="34" charset="0"/>
              <a:buChar char="•"/>
            </a:pPr>
            <a:r>
              <a:rPr lang="de-DE" dirty="0"/>
              <a:t>Presseanfragen</a:t>
            </a:r>
          </a:p>
          <a:p>
            <a:pPr marL="285750" indent="-285750">
              <a:buFont typeface="Arial" panose="020B0604020202020204" pitchFamily="34" charset="0"/>
              <a:buChar char="•"/>
            </a:pPr>
            <a:r>
              <a:rPr lang="de-DE" dirty="0"/>
              <a:t>Hintergrundgespräche</a:t>
            </a:r>
          </a:p>
          <a:p>
            <a:pPr marL="285750" indent="-285750">
              <a:buFont typeface="Arial" panose="020B0604020202020204" pitchFamily="34" charset="0"/>
              <a:buChar char="•"/>
            </a:pPr>
            <a:endParaRPr lang="de-DE" dirty="0"/>
          </a:p>
        </p:txBody>
      </p:sp>
      <p:sp>
        <p:nvSpPr>
          <p:cNvPr id="5" name="Foliennummernplatzhalter 4">
            <a:extLst>
              <a:ext uri="{FF2B5EF4-FFF2-40B4-BE49-F238E27FC236}">
                <a16:creationId xmlns:a16="http://schemas.microsoft.com/office/drawing/2014/main" id="{7DD6F385-0EA4-9440-C387-C2044A57ACB0}"/>
              </a:ext>
            </a:extLst>
          </p:cNvPr>
          <p:cNvSpPr>
            <a:spLocks noGrp="1"/>
          </p:cNvSpPr>
          <p:nvPr>
            <p:ph type="sldNum" sz="quarter" idx="12"/>
          </p:nvPr>
        </p:nvSpPr>
        <p:spPr/>
        <p:txBody>
          <a:bodyPr/>
          <a:lstStyle/>
          <a:p>
            <a:fld id="{6691A161-0D27-478D-AAEB-D0BFEC36F99A}" type="slidenum">
              <a:rPr lang="de-DE" smtClean="0"/>
              <a:pPr/>
              <a:t>23</a:t>
            </a:fld>
            <a:endParaRPr lang="de-DE" dirty="0"/>
          </a:p>
        </p:txBody>
      </p:sp>
      <p:pic>
        <p:nvPicPr>
          <p:cNvPr id="6" name="Inhaltsplatzhalter 5">
            <a:extLst>
              <a:ext uri="{FF2B5EF4-FFF2-40B4-BE49-F238E27FC236}">
                <a16:creationId xmlns:a16="http://schemas.microsoft.com/office/drawing/2014/main" id="{B4C7212F-F5D6-B4F1-DB02-93B4C028702D}"/>
              </a:ext>
            </a:extLst>
          </p:cNvPr>
          <p:cNvPicPr>
            <a:picLocks noGrp="1" noChangeAspect="1"/>
          </p:cNvPicPr>
          <p:nvPr>
            <p:ph sz="half" idx="2"/>
          </p:nvPr>
        </p:nvPicPr>
        <p:blipFill>
          <a:blip r:embed="rId2"/>
          <a:stretch>
            <a:fillRect/>
          </a:stretch>
        </p:blipFill>
        <p:spPr>
          <a:xfrm>
            <a:off x="4598564" y="1275606"/>
            <a:ext cx="4038600" cy="268841"/>
          </a:xfrm>
          <a:prstGeom prst="rect">
            <a:avLst/>
          </a:prstGeom>
        </p:spPr>
      </p:pic>
      <p:pic>
        <p:nvPicPr>
          <p:cNvPr id="7" name="Grafik 6">
            <a:extLst>
              <a:ext uri="{FF2B5EF4-FFF2-40B4-BE49-F238E27FC236}">
                <a16:creationId xmlns:a16="http://schemas.microsoft.com/office/drawing/2014/main" id="{488F9C13-BFC5-CBDD-8234-C9CC272C773B}"/>
              </a:ext>
            </a:extLst>
          </p:cNvPr>
          <p:cNvPicPr>
            <a:picLocks noChangeAspect="1"/>
          </p:cNvPicPr>
          <p:nvPr/>
        </p:nvPicPr>
        <p:blipFill>
          <a:blip r:embed="rId3"/>
          <a:stretch>
            <a:fillRect/>
          </a:stretch>
        </p:blipFill>
        <p:spPr>
          <a:xfrm>
            <a:off x="4598564" y="1635646"/>
            <a:ext cx="2890120" cy="857508"/>
          </a:xfrm>
          <a:prstGeom prst="rect">
            <a:avLst/>
          </a:prstGeom>
        </p:spPr>
      </p:pic>
      <p:pic>
        <p:nvPicPr>
          <p:cNvPr id="8" name="Grafik 7">
            <a:extLst>
              <a:ext uri="{FF2B5EF4-FFF2-40B4-BE49-F238E27FC236}">
                <a16:creationId xmlns:a16="http://schemas.microsoft.com/office/drawing/2014/main" id="{99E3943A-B7A8-F5D2-F67F-F57F41332F71}"/>
              </a:ext>
            </a:extLst>
          </p:cNvPr>
          <p:cNvPicPr>
            <a:picLocks noChangeAspect="1"/>
          </p:cNvPicPr>
          <p:nvPr/>
        </p:nvPicPr>
        <p:blipFill>
          <a:blip r:embed="rId4"/>
          <a:stretch>
            <a:fillRect/>
          </a:stretch>
        </p:blipFill>
        <p:spPr>
          <a:xfrm>
            <a:off x="4598564" y="2584353"/>
            <a:ext cx="2949806" cy="555483"/>
          </a:xfrm>
          <a:prstGeom prst="rect">
            <a:avLst/>
          </a:prstGeom>
        </p:spPr>
      </p:pic>
      <p:pic>
        <p:nvPicPr>
          <p:cNvPr id="9" name="Grafik 8">
            <a:extLst>
              <a:ext uri="{FF2B5EF4-FFF2-40B4-BE49-F238E27FC236}">
                <a16:creationId xmlns:a16="http://schemas.microsoft.com/office/drawing/2014/main" id="{C5DF3928-E91D-FF38-B5F8-F302F7A473F6}"/>
              </a:ext>
            </a:extLst>
          </p:cNvPr>
          <p:cNvPicPr>
            <a:picLocks noChangeAspect="1"/>
          </p:cNvPicPr>
          <p:nvPr/>
        </p:nvPicPr>
        <p:blipFill>
          <a:blip r:embed="rId5"/>
          <a:srcRect r="23397" b="79654"/>
          <a:stretch/>
        </p:blipFill>
        <p:spPr>
          <a:xfrm>
            <a:off x="4598564" y="3231035"/>
            <a:ext cx="3672408" cy="210074"/>
          </a:xfrm>
          <a:prstGeom prst="rect">
            <a:avLst/>
          </a:prstGeom>
        </p:spPr>
      </p:pic>
      <p:pic>
        <p:nvPicPr>
          <p:cNvPr id="10" name="Grafik 9">
            <a:extLst>
              <a:ext uri="{FF2B5EF4-FFF2-40B4-BE49-F238E27FC236}">
                <a16:creationId xmlns:a16="http://schemas.microsoft.com/office/drawing/2014/main" id="{C427EC48-5D24-C662-D894-CD381FAE4E2B}"/>
              </a:ext>
            </a:extLst>
          </p:cNvPr>
          <p:cNvPicPr>
            <a:picLocks noChangeAspect="1"/>
          </p:cNvPicPr>
          <p:nvPr/>
        </p:nvPicPr>
        <p:blipFill>
          <a:blip r:embed="rId6"/>
          <a:stretch>
            <a:fillRect/>
          </a:stretch>
        </p:blipFill>
        <p:spPr>
          <a:xfrm>
            <a:off x="4624365" y="3532308"/>
            <a:ext cx="1948311" cy="267949"/>
          </a:xfrm>
          <a:prstGeom prst="rect">
            <a:avLst/>
          </a:prstGeom>
        </p:spPr>
      </p:pic>
      <p:pic>
        <p:nvPicPr>
          <p:cNvPr id="12" name="Grafik 11">
            <a:extLst>
              <a:ext uri="{FF2B5EF4-FFF2-40B4-BE49-F238E27FC236}">
                <a16:creationId xmlns:a16="http://schemas.microsoft.com/office/drawing/2014/main" id="{5D9D652E-16D5-4035-4231-DF65AF052A87}"/>
              </a:ext>
            </a:extLst>
          </p:cNvPr>
          <p:cNvPicPr>
            <a:picLocks noChangeAspect="1"/>
          </p:cNvPicPr>
          <p:nvPr/>
        </p:nvPicPr>
        <p:blipFill>
          <a:blip r:embed="rId7"/>
          <a:srcRect b="69175"/>
          <a:stretch/>
        </p:blipFill>
        <p:spPr>
          <a:xfrm>
            <a:off x="4602232" y="3867894"/>
            <a:ext cx="3139207" cy="445907"/>
          </a:xfrm>
          <a:prstGeom prst="rect">
            <a:avLst/>
          </a:prstGeom>
        </p:spPr>
      </p:pic>
    </p:spTree>
    <p:extLst>
      <p:ext uri="{BB962C8B-B14F-4D97-AF65-F5344CB8AC3E}">
        <p14:creationId xmlns:p14="http://schemas.microsoft.com/office/powerpoint/2010/main" val="1092913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EB69C-6397-4AC9-29B8-B168AE222E67}"/>
              </a:ext>
            </a:extLst>
          </p:cNvPr>
          <p:cNvSpPr>
            <a:spLocks noGrp="1"/>
          </p:cNvSpPr>
          <p:nvPr>
            <p:ph type="title"/>
          </p:nvPr>
        </p:nvSpPr>
        <p:spPr/>
        <p:txBody>
          <a:bodyPr/>
          <a:lstStyle/>
          <a:p>
            <a:r>
              <a:rPr lang="de-DE" dirty="0"/>
              <a:t>VdW Bayern: Pressearbeit 2024</a:t>
            </a:r>
          </a:p>
        </p:txBody>
      </p:sp>
      <p:sp>
        <p:nvSpPr>
          <p:cNvPr id="3" name="Inhaltsplatzhalter 2">
            <a:extLst>
              <a:ext uri="{FF2B5EF4-FFF2-40B4-BE49-F238E27FC236}">
                <a16:creationId xmlns:a16="http://schemas.microsoft.com/office/drawing/2014/main" id="{02704B6A-DF04-12D6-2132-78B64E72917D}"/>
              </a:ext>
            </a:extLst>
          </p:cNvPr>
          <p:cNvSpPr>
            <a:spLocks noGrp="1"/>
          </p:cNvSpPr>
          <p:nvPr>
            <p:ph sz="half" idx="1"/>
          </p:nvPr>
        </p:nvSpPr>
        <p:spPr/>
        <p:txBody>
          <a:bodyPr>
            <a:normAutofit fontScale="92500" lnSpcReduction="20000"/>
          </a:bodyPr>
          <a:lstStyle/>
          <a:p>
            <a:r>
              <a:rPr lang="de-DE" b="1" dirty="0"/>
              <a:t>Beispiele Pressemitteilungen </a:t>
            </a:r>
          </a:p>
          <a:p>
            <a:pPr marL="285750" indent="-285750">
              <a:buFontTx/>
              <a:buChar char="-"/>
            </a:pPr>
            <a:r>
              <a:rPr lang="de-DE" sz="1500" dirty="0"/>
              <a:t>Betriebskosten steigen schneller als Mieten (1/24) </a:t>
            </a:r>
          </a:p>
          <a:p>
            <a:pPr marL="285750" indent="-285750">
              <a:buFontTx/>
              <a:buChar char="-"/>
            </a:pPr>
            <a:r>
              <a:rPr lang="de-DE" sz="1500" dirty="0"/>
              <a:t>Jahrespressekonferenz: Bayerische Wohnungswirtschaft trotzt der Baukrise (5/24)</a:t>
            </a:r>
          </a:p>
          <a:p>
            <a:pPr marL="285750" indent="-285750">
              <a:buFontTx/>
              <a:buChar char="-"/>
            </a:pPr>
            <a:r>
              <a:rPr lang="de-DE" sz="1500" dirty="0"/>
              <a:t>Wohnungsbau: Bayerns Genossenschaften geht die Puste aus (8/24)</a:t>
            </a:r>
          </a:p>
          <a:p>
            <a:pPr marL="285750" indent="-285750">
              <a:buFontTx/>
              <a:buChar char="-"/>
            </a:pPr>
            <a:r>
              <a:rPr lang="de-DE" sz="1500" dirty="0" err="1"/>
              <a:t>WohWi</a:t>
            </a:r>
            <a:r>
              <a:rPr lang="de-DE" sz="1500" dirty="0"/>
              <a:t> im Dialog: Wohnungswirtschaft Bayern vor Zerreißprobe (10/24)</a:t>
            </a:r>
          </a:p>
          <a:p>
            <a:pPr marL="285750" indent="-285750">
              <a:buFontTx/>
              <a:buChar char="-"/>
            </a:pPr>
            <a:r>
              <a:rPr lang="de-DE" sz="1500" dirty="0"/>
              <a:t>Verbandsumfrage zeigt: Wohnungswirtschaft Bayern bleibt trotz Herausforderungen stabil (12/24)</a:t>
            </a:r>
          </a:p>
          <a:p>
            <a:pPr marL="285750" indent="-285750">
              <a:buFontTx/>
              <a:buChar char="-"/>
            </a:pPr>
            <a:endParaRPr lang="de-DE" sz="1200" dirty="0"/>
          </a:p>
          <a:p>
            <a:pPr marL="285750" indent="-285750">
              <a:buFontTx/>
              <a:buChar char="-"/>
            </a:pPr>
            <a:endParaRPr lang="de-DE" sz="1400" dirty="0"/>
          </a:p>
          <a:p>
            <a:pPr marL="285750" indent="-285750">
              <a:buFontTx/>
              <a:buChar char="-"/>
            </a:pPr>
            <a:endParaRPr lang="de-DE" dirty="0"/>
          </a:p>
          <a:p>
            <a:endParaRPr lang="de-DE" dirty="0"/>
          </a:p>
        </p:txBody>
      </p:sp>
      <p:sp>
        <p:nvSpPr>
          <p:cNvPr id="5" name="Foliennummernplatzhalter 4">
            <a:extLst>
              <a:ext uri="{FF2B5EF4-FFF2-40B4-BE49-F238E27FC236}">
                <a16:creationId xmlns:a16="http://schemas.microsoft.com/office/drawing/2014/main" id="{F8B8102F-20FE-B574-0D31-225B5635BABA}"/>
              </a:ext>
            </a:extLst>
          </p:cNvPr>
          <p:cNvSpPr>
            <a:spLocks noGrp="1"/>
          </p:cNvSpPr>
          <p:nvPr>
            <p:ph type="sldNum" sz="quarter" idx="12"/>
          </p:nvPr>
        </p:nvSpPr>
        <p:spPr/>
        <p:txBody>
          <a:bodyPr/>
          <a:lstStyle/>
          <a:p>
            <a:fld id="{6691A161-0D27-478D-AAEB-D0BFEC36F99A}" type="slidenum">
              <a:rPr lang="de-DE" smtClean="0"/>
              <a:pPr/>
              <a:t>24</a:t>
            </a:fld>
            <a:endParaRPr lang="de-DE" dirty="0"/>
          </a:p>
        </p:txBody>
      </p:sp>
      <p:sp>
        <p:nvSpPr>
          <p:cNvPr id="8" name="Inhaltsplatzhalter 2">
            <a:extLst>
              <a:ext uri="{FF2B5EF4-FFF2-40B4-BE49-F238E27FC236}">
                <a16:creationId xmlns:a16="http://schemas.microsoft.com/office/drawing/2014/main" id="{AE04E26F-8BD4-D35A-9DCF-1DAF9C07FA24}"/>
              </a:ext>
            </a:extLst>
          </p:cNvPr>
          <p:cNvSpPr>
            <a:spLocks noGrp="1"/>
          </p:cNvSpPr>
          <p:nvPr>
            <p:ph sz="half" idx="2"/>
          </p:nvPr>
        </p:nvSpPr>
        <p:spPr>
          <a:xfrm>
            <a:off x="4648200" y="1200150"/>
            <a:ext cx="4038600" cy="3394075"/>
          </a:xfrm>
        </p:spPr>
        <p:txBody>
          <a:bodyPr>
            <a:normAutofit fontScale="92500" lnSpcReduction="20000"/>
          </a:bodyPr>
          <a:lstStyle/>
          <a:p>
            <a:r>
              <a:rPr lang="de-DE" b="1" dirty="0"/>
              <a:t>Beispiele Pressestatements</a:t>
            </a:r>
          </a:p>
          <a:p>
            <a:pPr marL="285750" indent="-285750">
              <a:buFontTx/>
              <a:buChar char="-"/>
            </a:pPr>
            <a:r>
              <a:rPr lang="de-DE" sz="1500" dirty="0"/>
              <a:t>Sozialwohnungen in Bayern (1/24)</a:t>
            </a:r>
          </a:p>
          <a:p>
            <a:pPr marL="285750" indent="-285750">
              <a:buFontTx/>
              <a:buChar char="-"/>
            </a:pPr>
            <a:r>
              <a:rPr lang="de-DE" sz="1500" dirty="0"/>
              <a:t>Ifo: Stimmung im Wohnungsbau düster wie nie - Statement VdW Bayern: Der Wohnungsbau wird immer schwieriger (3/24)</a:t>
            </a:r>
          </a:p>
          <a:p>
            <a:pPr marL="285750" indent="-285750">
              <a:buFontTx/>
              <a:buChar char="-"/>
            </a:pPr>
            <a:r>
              <a:rPr lang="de-DE" sz="1500" dirty="0"/>
              <a:t>VdW Bayern begrüßt Vereinfachungen beim Baurecht (6/24)</a:t>
            </a:r>
          </a:p>
          <a:p>
            <a:pPr marL="285750" indent="-285750">
              <a:buFontTx/>
              <a:buChar char="-"/>
            </a:pPr>
            <a:r>
              <a:rPr lang="de-DE" sz="1500" dirty="0"/>
              <a:t>Negativtrend bei den Baugenehmigungszahlen setzt sich vor (11/24)</a:t>
            </a:r>
          </a:p>
          <a:p>
            <a:pPr marL="285750" indent="-285750">
              <a:buFontTx/>
              <a:buChar char="-"/>
            </a:pPr>
            <a:r>
              <a:rPr lang="de-DE" sz="1500" dirty="0"/>
              <a:t>Bauhauptgewerbe: Vor einem Personalabbau bei den Baufirmen hat die Wohnungswirtschaft schon länger gewarnt (11/24)</a:t>
            </a:r>
          </a:p>
          <a:p>
            <a:pPr marL="285750" indent="-285750">
              <a:buFontTx/>
              <a:buChar char="-"/>
            </a:pPr>
            <a:endParaRPr lang="de-DE" sz="1300" dirty="0"/>
          </a:p>
          <a:p>
            <a:endParaRPr lang="de-DE" dirty="0"/>
          </a:p>
        </p:txBody>
      </p:sp>
    </p:spTree>
    <p:extLst>
      <p:ext uri="{BB962C8B-B14F-4D97-AF65-F5344CB8AC3E}">
        <p14:creationId xmlns:p14="http://schemas.microsoft.com/office/powerpoint/2010/main" val="869144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FE944-BD4D-B586-1F84-06821561AFB6}"/>
              </a:ext>
            </a:extLst>
          </p:cNvPr>
          <p:cNvSpPr>
            <a:spLocks noGrp="1"/>
          </p:cNvSpPr>
          <p:nvPr>
            <p:ph type="title"/>
          </p:nvPr>
        </p:nvSpPr>
        <p:spPr/>
        <p:txBody>
          <a:bodyPr/>
          <a:lstStyle/>
          <a:p>
            <a:r>
              <a:rPr lang="de-DE" dirty="0">
                <a:solidFill>
                  <a:srgbClr val="6EBD48"/>
                </a:solidFill>
              </a:rPr>
              <a:t>Instagram (1.348 Follower)</a:t>
            </a:r>
            <a:br>
              <a:rPr lang="de-DE" dirty="0">
                <a:solidFill>
                  <a:srgbClr val="6EBD48"/>
                </a:solidFill>
              </a:rPr>
            </a:br>
            <a:r>
              <a:rPr lang="de-DE" dirty="0"/>
              <a:t>Erfolgreichste Posts in 2024</a:t>
            </a:r>
          </a:p>
        </p:txBody>
      </p:sp>
      <p:sp>
        <p:nvSpPr>
          <p:cNvPr id="4" name="Foliennummernplatzhalter 3">
            <a:extLst>
              <a:ext uri="{FF2B5EF4-FFF2-40B4-BE49-F238E27FC236}">
                <a16:creationId xmlns:a16="http://schemas.microsoft.com/office/drawing/2014/main" id="{2D8E342F-145A-FBD1-37D3-EDB2757AF7D7}"/>
              </a:ext>
            </a:extLst>
          </p:cNvPr>
          <p:cNvSpPr>
            <a:spLocks noGrp="1"/>
          </p:cNvSpPr>
          <p:nvPr>
            <p:ph type="sldNum" sz="quarter" idx="12"/>
          </p:nvPr>
        </p:nvSpPr>
        <p:spPr/>
        <p:txBody>
          <a:bodyPr/>
          <a:lstStyle/>
          <a:p>
            <a:fld id="{6691A161-0D27-478D-AAEB-D0BFEC36F99A}" type="slidenum">
              <a:rPr lang="de-DE" smtClean="0"/>
              <a:t>25</a:t>
            </a:fld>
            <a:endParaRPr lang="de-DE" dirty="0"/>
          </a:p>
        </p:txBody>
      </p:sp>
      <p:pic>
        <p:nvPicPr>
          <p:cNvPr id="8" name="Grafik 7">
            <a:extLst>
              <a:ext uri="{FF2B5EF4-FFF2-40B4-BE49-F238E27FC236}">
                <a16:creationId xmlns:a16="http://schemas.microsoft.com/office/drawing/2014/main" id="{2ECC9DF4-92F0-42F5-5950-395315BBC537}"/>
              </a:ext>
            </a:extLst>
          </p:cNvPr>
          <p:cNvPicPr>
            <a:picLocks noChangeAspect="1"/>
          </p:cNvPicPr>
          <p:nvPr/>
        </p:nvPicPr>
        <p:blipFill>
          <a:blip r:embed="rId2"/>
          <a:stretch>
            <a:fillRect/>
          </a:stretch>
        </p:blipFill>
        <p:spPr>
          <a:xfrm>
            <a:off x="5507506" y="1341408"/>
            <a:ext cx="1846747" cy="3462590"/>
          </a:xfrm>
          <a:prstGeom prst="rect">
            <a:avLst/>
          </a:prstGeom>
        </p:spPr>
      </p:pic>
      <p:pic>
        <p:nvPicPr>
          <p:cNvPr id="10" name="Grafik 9" descr="Ein Bild, das Text, Kleidung, Screenshot, Mann enthält.&#10;&#10;KI-generierte Inhalte können fehlerhaft sein.">
            <a:extLst>
              <a:ext uri="{FF2B5EF4-FFF2-40B4-BE49-F238E27FC236}">
                <a16:creationId xmlns:a16="http://schemas.microsoft.com/office/drawing/2014/main" id="{390809E1-34B7-2D75-7FED-25DB308367E0}"/>
              </a:ext>
            </a:extLst>
          </p:cNvPr>
          <p:cNvPicPr>
            <a:picLocks noChangeAspect="1"/>
          </p:cNvPicPr>
          <p:nvPr/>
        </p:nvPicPr>
        <p:blipFill>
          <a:blip r:embed="rId3"/>
          <a:stretch>
            <a:fillRect/>
          </a:stretch>
        </p:blipFill>
        <p:spPr>
          <a:xfrm>
            <a:off x="3577852" y="957622"/>
            <a:ext cx="1968908" cy="3024336"/>
          </a:xfrm>
          <a:prstGeom prst="rect">
            <a:avLst/>
          </a:prstGeom>
        </p:spPr>
      </p:pic>
      <p:sp>
        <p:nvSpPr>
          <p:cNvPr id="3" name="Textfeld 2">
            <a:extLst>
              <a:ext uri="{FF2B5EF4-FFF2-40B4-BE49-F238E27FC236}">
                <a16:creationId xmlns:a16="http://schemas.microsoft.com/office/drawing/2014/main" id="{BA8AA4AC-3000-4601-D737-A2D7708F421A}"/>
              </a:ext>
            </a:extLst>
          </p:cNvPr>
          <p:cNvSpPr txBox="1"/>
          <p:nvPr/>
        </p:nvSpPr>
        <p:spPr>
          <a:xfrm>
            <a:off x="457200" y="1275606"/>
            <a:ext cx="2674640" cy="2123658"/>
          </a:xfrm>
          <a:prstGeom prst="rect">
            <a:avLst/>
          </a:prstGeom>
          <a:noFill/>
        </p:spPr>
        <p:txBody>
          <a:bodyPr wrap="square">
            <a:spAutoFit/>
          </a:bodyPr>
          <a:lstStyle/>
          <a:p>
            <a:pPr algn="l"/>
            <a:r>
              <a:rPr lang="de-DE" sz="1100" b="1" dirty="0">
                <a:solidFill>
                  <a:srgbClr val="3D5D72"/>
                </a:solidFill>
              </a:rPr>
              <a:t>Im Jahr 2024 wurden 259 Beiträge veröffentlicht und 99.736 Profil-Impressionen erzielt. 181 neue Follower kamen hinzu.</a:t>
            </a:r>
          </a:p>
          <a:p>
            <a:pPr algn="l"/>
            <a:endParaRPr lang="de-DE" sz="1100" b="1" dirty="0">
              <a:solidFill>
                <a:srgbClr val="3D5D72"/>
              </a:solidFill>
            </a:endParaRPr>
          </a:p>
          <a:p>
            <a:pPr algn="l"/>
            <a:r>
              <a:rPr lang="de-DE" sz="1100" b="1" dirty="0">
                <a:solidFill>
                  <a:srgbClr val="3D5D72"/>
                </a:solidFill>
              </a:rPr>
              <a:t>Erfolgreichste Posts:</a:t>
            </a:r>
          </a:p>
          <a:p>
            <a:pPr marL="171450" indent="-171450" algn="l">
              <a:buFont typeface="Arial" panose="020B0604020202020204" pitchFamily="34" charset="0"/>
              <a:buChar char="•"/>
            </a:pPr>
            <a:r>
              <a:rPr lang="de-DE" sz="1100" dirty="0">
                <a:solidFill>
                  <a:srgbClr val="3D5D72"/>
                </a:solidFill>
              </a:rPr>
              <a:t>Reel zum </a:t>
            </a:r>
            <a:r>
              <a:rPr lang="de-DE" sz="1100" b="1" dirty="0">
                <a:solidFill>
                  <a:srgbClr val="3D5D72"/>
                </a:solidFill>
              </a:rPr>
              <a:t>Arbeitskreis Unternehmenskommunikation </a:t>
            </a:r>
            <a:r>
              <a:rPr lang="de-DE" sz="1100" dirty="0">
                <a:solidFill>
                  <a:srgbClr val="3D5D72"/>
                </a:solidFill>
              </a:rPr>
              <a:t>bei der BSG-Allgäu: 72 Likes/ 2.051 Aufrufe</a:t>
            </a:r>
          </a:p>
          <a:p>
            <a:pPr marL="171450" indent="-171450" algn="l">
              <a:buFont typeface="Arial" panose="020B0604020202020204" pitchFamily="34" charset="0"/>
              <a:buChar char="•"/>
            </a:pPr>
            <a:r>
              <a:rPr lang="de-DE" sz="1100" dirty="0">
                <a:solidFill>
                  <a:srgbClr val="3D5D72"/>
                </a:solidFill>
              </a:rPr>
              <a:t>Karussellpost zu </a:t>
            </a:r>
            <a:r>
              <a:rPr lang="de-DE" sz="1100" b="1" dirty="0">
                <a:solidFill>
                  <a:srgbClr val="3D5D72"/>
                </a:solidFill>
              </a:rPr>
              <a:t>WohWi im Dialog </a:t>
            </a:r>
            <a:r>
              <a:rPr lang="de-DE" sz="1100" dirty="0">
                <a:solidFill>
                  <a:srgbClr val="3D5D72"/>
                </a:solidFill>
              </a:rPr>
              <a:t>2024: 68 Likes/1.212 Aufrufe </a:t>
            </a:r>
          </a:p>
        </p:txBody>
      </p:sp>
      <p:pic>
        <p:nvPicPr>
          <p:cNvPr id="9" name="Inhaltsplatzhalter 8" descr="Ein Bild, das Muster, Quadrat, weiß, Pixel enthält.&#10;&#10;Automatisch generierte Beschreibung">
            <a:extLst>
              <a:ext uri="{FF2B5EF4-FFF2-40B4-BE49-F238E27FC236}">
                <a16:creationId xmlns:a16="http://schemas.microsoft.com/office/drawing/2014/main" id="{B14229AF-7EC9-48C0-6979-8B36E0F23710}"/>
              </a:ext>
            </a:extLst>
          </p:cNvPr>
          <p:cNvPicPr>
            <a:picLocks noGrp="1" noChangeAspect="1"/>
          </p:cNvPicPr>
          <p:nvPr>
            <p:ph idx="1"/>
          </p:nvPr>
        </p:nvPicPr>
        <p:blipFill>
          <a:blip r:embed="rId4"/>
          <a:stretch>
            <a:fillRect/>
          </a:stretch>
        </p:blipFill>
        <p:spPr>
          <a:xfrm>
            <a:off x="539552" y="3579862"/>
            <a:ext cx="1008112" cy="1008112"/>
          </a:xfrm>
          <a:prstGeom prst="rect">
            <a:avLst/>
          </a:prstGeom>
        </p:spPr>
      </p:pic>
    </p:spTree>
    <p:extLst>
      <p:ext uri="{BB962C8B-B14F-4D97-AF65-F5344CB8AC3E}">
        <p14:creationId xmlns:p14="http://schemas.microsoft.com/office/powerpoint/2010/main" val="3815830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32AD2-1442-9DDF-F8CF-4396E7BF3F62}"/>
              </a:ext>
            </a:extLst>
          </p:cNvPr>
          <p:cNvSpPr>
            <a:spLocks noGrp="1"/>
          </p:cNvSpPr>
          <p:nvPr>
            <p:ph type="title"/>
          </p:nvPr>
        </p:nvSpPr>
        <p:spPr/>
        <p:txBody>
          <a:bodyPr/>
          <a:lstStyle/>
          <a:p>
            <a:r>
              <a:rPr lang="de-DE" dirty="0">
                <a:solidFill>
                  <a:srgbClr val="6EBD48"/>
                </a:solidFill>
              </a:rPr>
              <a:t>LinkedIn (2179 Follower)</a:t>
            </a:r>
            <a:br>
              <a:rPr lang="de-DE" dirty="0">
                <a:solidFill>
                  <a:srgbClr val="6EBD48"/>
                </a:solidFill>
              </a:rPr>
            </a:br>
            <a:r>
              <a:rPr lang="de-DE" dirty="0"/>
              <a:t>Erfolgreichste Posts in 2024</a:t>
            </a:r>
          </a:p>
        </p:txBody>
      </p:sp>
      <p:pic>
        <p:nvPicPr>
          <p:cNvPr id="6" name="Inhaltsplatzhalter 5">
            <a:extLst>
              <a:ext uri="{FF2B5EF4-FFF2-40B4-BE49-F238E27FC236}">
                <a16:creationId xmlns:a16="http://schemas.microsoft.com/office/drawing/2014/main" id="{EF7EBF73-5B6B-4C57-47E8-ADF8C98135F4}"/>
              </a:ext>
            </a:extLst>
          </p:cNvPr>
          <p:cNvPicPr>
            <a:picLocks noGrp="1" noChangeAspect="1"/>
          </p:cNvPicPr>
          <p:nvPr>
            <p:ph idx="1"/>
          </p:nvPr>
        </p:nvPicPr>
        <p:blipFill>
          <a:blip r:embed="rId2"/>
          <a:stretch>
            <a:fillRect/>
          </a:stretch>
        </p:blipFill>
        <p:spPr>
          <a:xfrm>
            <a:off x="3383228" y="987574"/>
            <a:ext cx="1854594" cy="3363850"/>
          </a:xfrm>
        </p:spPr>
      </p:pic>
      <p:sp>
        <p:nvSpPr>
          <p:cNvPr id="4" name="Foliennummernplatzhalter 3">
            <a:extLst>
              <a:ext uri="{FF2B5EF4-FFF2-40B4-BE49-F238E27FC236}">
                <a16:creationId xmlns:a16="http://schemas.microsoft.com/office/drawing/2014/main" id="{17674EEC-AD7D-BFB3-EEEB-CB2051434EE6}"/>
              </a:ext>
            </a:extLst>
          </p:cNvPr>
          <p:cNvSpPr>
            <a:spLocks noGrp="1"/>
          </p:cNvSpPr>
          <p:nvPr>
            <p:ph type="sldNum" sz="quarter" idx="12"/>
          </p:nvPr>
        </p:nvSpPr>
        <p:spPr/>
        <p:txBody>
          <a:bodyPr/>
          <a:lstStyle/>
          <a:p>
            <a:fld id="{6691A161-0D27-478D-AAEB-D0BFEC36F99A}" type="slidenum">
              <a:rPr lang="de-DE" smtClean="0"/>
              <a:t>26</a:t>
            </a:fld>
            <a:endParaRPr lang="de-DE" dirty="0"/>
          </a:p>
        </p:txBody>
      </p:sp>
      <p:pic>
        <p:nvPicPr>
          <p:cNvPr id="8" name="Grafik 7">
            <a:extLst>
              <a:ext uri="{FF2B5EF4-FFF2-40B4-BE49-F238E27FC236}">
                <a16:creationId xmlns:a16="http://schemas.microsoft.com/office/drawing/2014/main" id="{3B149EA1-F9FB-2AB7-2F0A-FF7ED45E61FF}"/>
              </a:ext>
            </a:extLst>
          </p:cNvPr>
          <p:cNvPicPr>
            <a:picLocks noChangeAspect="1"/>
          </p:cNvPicPr>
          <p:nvPr/>
        </p:nvPicPr>
        <p:blipFill>
          <a:blip r:embed="rId3"/>
          <a:stretch>
            <a:fillRect/>
          </a:stretch>
        </p:blipFill>
        <p:spPr>
          <a:xfrm>
            <a:off x="5157006" y="339502"/>
            <a:ext cx="1916578" cy="3537309"/>
          </a:xfrm>
          <a:prstGeom prst="rect">
            <a:avLst/>
          </a:prstGeom>
        </p:spPr>
      </p:pic>
      <p:pic>
        <p:nvPicPr>
          <p:cNvPr id="14" name="Grafik 13">
            <a:extLst>
              <a:ext uri="{FF2B5EF4-FFF2-40B4-BE49-F238E27FC236}">
                <a16:creationId xmlns:a16="http://schemas.microsoft.com/office/drawing/2014/main" id="{746AA48B-D05C-4BF5-070B-18AE3482DAC8}"/>
              </a:ext>
            </a:extLst>
          </p:cNvPr>
          <p:cNvPicPr>
            <a:picLocks noChangeAspect="1"/>
          </p:cNvPicPr>
          <p:nvPr/>
        </p:nvPicPr>
        <p:blipFill>
          <a:blip r:embed="rId4"/>
          <a:stretch>
            <a:fillRect/>
          </a:stretch>
        </p:blipFill>
        <p:spPr>
          <a:xfrm>
            <a:off x="7034792" y="993095"/>
            <a:ext cx="1854593" cy="3103604"/>
          </a:xfrm>
          <a:prstGeom prst="rect">
            <a:avLst/>
          </a:prstGeom>
        </p:spPr>
      </p:pic>
      <p:sp>
        <p:nvSpPr>
          <p:cNvPr id="3" name="Textfeld 2">
            <a:extLst>
              <a:ext uri="{FF2B5EF4-FFF2-40B4-BE49-F238E27FC236}">
                <a16:creationId xmlns:a16="http://schemas.microsoft.com/office/drawing/2014/main" id="{E374B1A3-B15C-E9CE-6148-8B1D0FF37641}"/>
              </a:ext>
            </a:extLst>
          </p:cNvPr>
          <p:cNvSpPr txBox="1"/>
          <p:nvPr/>
        </p:nvSpPr>
        <p:spPr>
          <a:xfrm>
            <a:off x="457200" y="1203598"/>
            <a:ext cx="2754508" cy="3308598"/>
          </a:xfrm>
          <a:prstGeom prst="rect">
            <a:avLst/>
          </a:prstGeom>
          <a:noFill/>
        </p:spPr>
        <p:txBody>
          <a:bodyPr wrap="square" rtlCol="0">
            <a:spAutoFit/>
          </a:bodyPr>
          <a:lstStyle/>
          <a:p>
            <a:pPr algn="l"/>
            <a:r>
              <a:rPr lang="de-DE" sz="1100" b="1" dirty="0">
                <a:solidFill>
                  <a:srgbClr val="3D5D72"/>
                </a:solidFill>
              </a:rPr>
              <a:t>Im Jahr 2024 wurden 159 Beiträge veröffentlicht (inkl. </a:t>
            </a:r>
            <a:r>
              <a:rPr lang="de-DE" sz="1100" b="1" dirty="0" err="1">
                <a:solidFill>
                  <a:srgbClr val="3D5D72"/>
                </a:solidFill>
              </a:rPr>
              <a:t>Reposts</a:t>
            </a:r>
            <a:r>
              <a:rPr lang="de-DE" sz="1100" b="1" dirty="0">
                <a:solidFill>
                  <a:srgbClr val="3D5D72"/>
                </a:solidFill>
              </a:rPr>
              <a:t>), 826 neue Follower hinzugewonnen und 7.311 Beitragsreaktionen erzielt. </a:t>
            </a:r>
            <a:br>
              <a:rPr lang="de-DE" sz="1100" b="1" dirty="0">
                <a:solidFill>
                  <a:srgbClr val="3D5D72"/>
                </a:solidFill>
              </a:rPr>
            </a:br>
            <a:endParaRPr lang="de-DE" sz="1100" b="1" dirty="0">
              <a:solidFill>
                <a:srgbClr val="3D5D72"/>
              </a:solidFill>
            </a:endParaRPr>
          </a:p>
          <a:p>
            <a:pPr marL="171450" indent="-171450" algn="l">
              <a:buFont typeface="Arial" panose="020B0604020202020204" pitchFamily="34" charset="0"/>
              <a:buChar char="•"/>
            </a:pPr>
            <a:r>
              <a:rPr lang="de-DE" sz="1100" b="1" dirty="0">
                <a:solidFill>
                  <a:srgbClr val="3D5D72"/>
                </a:solidFill>
              </a:rPr>
              <a:t>115 Jahre Wohnungswirtschaft Bayern: </a:t>
            </a:r>
            <a:r>
              <a:rPr lang="de-DE" sz="1100" dirty="0">
                <a:solidFill>
                  <a:srgbClr val="3D5D72"/>
                </a:solidFill>
              </a:rPr>
              <a:t>Bay. Staatsministerium ehrt bay. Wohnungswirtschaft</a:t>
            </a:r>
            <a:br>
              <a:rPr lang="de-DE" sz="1100" dirty="0">
                <a:solidFill>
                  <a:srgbClr val="3D5D72"/>
                </a:solidFill>
              </a:rPr>
            </a:br>
            <a:r>
              <a:rPr lang="de-DE" sz="1100" b="1" dirty="0">
                <a:solidFill>
                  <a:srgbClr val="3D5D72"/>
                </a:solidFill>
              </a:rPr>
              <a:t>113 Likes/18 Kommentare/5.614 Aufrufe</a:t>
            </a:r>
          </a:p>
          <a:p>
            <a:pPr marL="171450" indent="-171450" algn="l">
              <a:buFont typeface="Arial" panose="020B0604020202020204" pitchFamily="34" charset="0"/>
              <a:buChar char="•"/>
            </a:pPr>
            <a:r>
              <a:rPr lang="de-DE" sz="1100" b="1" dirty="0">
                <a:solidFill>
                  <a:srgbClr val="3D5D72"/>
                </a:solidFill>
              </a:rPr>
              <a:t>Netzwerktreffen der Frauen in der Wohnungswirtschaft </a:t>
            </a:r>
            <a:r>
              <a:rPr lang="de-DE" sz="1100" dirty="0">
                <a:solidFill>
                  <a:srgbClr val="3D5D72"/>
                </a:solidFill>
              </a:rPr>
              <a:t>Bayern am Vorabend von </a:t>
            </a:r>
            <a:r>
              <a:rPr lang="de-DE" sz="1100" dirty="0" err="1">
                <a:solidFill>
                  <a:srgbClr val="3D5D72"/>
                </a:solidFill>
              </a:rPr>
              <a:t>WohWi</a:t>
            </a:r>
            <a:r>
              <a:rPr lang="de-DE" sz="1100" dirty="0">
                <a:solidFill>
                  <a:srgbClr val="3D5D72"/>
                </a:solidFill>
              </a:rPr>
              <a:t> im Dialog 2024: </a:t>
            </a:r>
            <a:r>
              <a:rPr lang="de-DE" sz="1100" b="1" dirty="0">
                <a:solidFill>
                  <a:srgbClr val="3D5D72"/>
                </a:solidFill>
              </a:rPr>
              <a:t>97 Likes/8 Kommentare/2.673 Aufrufe</a:t>
            </a:r>
          </a:p>
          <a:p>
            <a:pPr marL="171450" indent="-171450" algn="l">
              <a:buFont typeface="Arial" panose="020B0604020202020204" pitchFamily="34" charset="0"/>
              <a:buChar char="•"/>
            </a:pPr>
            <a:r>
              <a:rPr lang="de-DE" sz="1100" b="1" dirty="0">
                <a:solidFill>
                  <a:srgbClr val="3D5D72"/>
                </a:solidFill>
              </a:rPr>
              <a:t>Größtes Bauprojekt der </a:t>
            </a:r>
            <a:r>
              <a:rPr lang="de-DE" sz="1100" b="1" dirty="0" err="1">
                <a:solidFill>
                  <a:srgbClr val="3D5D72"/>
                </a:solidFill>
              </a:rPr>
              <a:t>Stadibau</a:t>
            </a:r>
            <a:r>
              <a:rPr lang="de-DE" sz="1100" b="1" dirty="0">
                <a:solidFill>
                  <a:srgbClr val="3D5D72"/>
                </a:solidFill>
              </a:rPr>
              <a:t> – Beamtencity: </a:t>
            </a:r>
            <a:br>
              <a:rPr lang="de-DE" sz="1100" b="1" dirty="0">
                <a:solidFill>
                  <a:srgbClr val="3D5D72"/>
                </a:solidFill>
              </a:rPr>
            </a:br>
            <a:r>
              <a:rPr lang="de-DE" sz="1100" b="1" dirty="0">
                <a:solidFill>
                  <a:srgbClr val="3D5D72"/>
                </a:solidFill>
              </a:rPr>
              <a:t>73 Likes/8 Kommentare/2.869 Aufrufe</a:t>
            </a:r>
          </a:p>
        </p:txBody>
      </p:sp>
      <p:pic>
        <p:nvPicPr>
          <p:cNvPr id="5" name="Grafik 4" descr="Ein Bild, das Muster, Pixel enthält.&#10;&#10;Automatisch generierte Beschreibung">
            <a:extLst>
              <a:ext uri="{FF2B5EF4-FFF2-40B4-BE49-F238E27FC236}">
                <a16:creationId xmlns:a16="http://schemas.microsoft.com/office/drawing/2014/main" id="{DFB72F81-9F08-A95E-A565-14C9821E300C}"/>
              </a:ext>
            </a:extLst>
          </p:cNvPr>
          <p:cNvPicPr>
            <a:picLocks noChangeAspect="1"/>
          </p:cNvPicPr>
          <p:nvPr/>
        </p:nvPicPr>
        <p:blipFill>
          <a:blip r:embed="rId5"/>
          <a:stretch>
            <a:fillRect/>
          </a:stretch>
        </p:blipFill>
        <p:spPr>
          <a:xfrm>
            <a:off x="5778226" y="3863658"/>
            <a:ext cx="737990" cy="763820"/>
          </a:xfrm>
          <a:prstGeom prst="rect">
            <a:avLst/>
          </a:prstGeom>
        </p:spPr>
      </p:pic>
    </p:spTree>
    <p:extLst>
      <p:ext uri="{BB962C8B-B14F-4D97-AF65-F5344CB8AC3E}">
        <p14:creationId xmlns:p14="http://schemas.microsoft.com/office/powerpoint/2010/main" val="1712736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7A469-E5ED-DBF7-6F31-B2FDEB17E699}"/>
              </a:ext>
            </a:extLst>
          </p:cNvPr>
          <p:cNvSpPr>
            <a:spLocks noGrp="1"/>
          </p:cNvSpPr>
          <p:nvPr>
            <p:ph type="title"/>
          </p:nvPr>
        </p:nvSpPr>
        <p:spPr/>
        <p:txBody>
          <a:bodyPr>
            <a:normAutofit/>
          </a:bodyPr>
          <a:lstStyle/>
          <a:p>
            <a:r>
              <a:rPr lang="de-DE" dirty="0">
                <a:solidFill>
                  <a:srgbClr val="6EBD48"/>
                </a:solidFill>
              </a:rPr>
              <a:t>VdW Bayern </a:t>
            </a:r>
            <a:br>
              <a:rPr lang="de-DE" dirty="0">
                <a:solidFill>
                  <a:srgbClr val="6EBD48"/>
                </a:solidFill>
              </a:rPr>
            </a:br>
            <a:r>
              <a:rPr lang="de-DE" dirty="0"/>
              <a:t>Kununu – Die VdW Bayern-Gruppe ist Top Company 2025</a:t>
            </a:r>
          </a:p>
        </p:txBody>
      </p:sp>
      <p:pic>
        <p:nvPicPr>
          <p:cNvPr id="6" name="Inhaltsplatzhalter 5" descr="Ein Bild, das Text, Menschliches Gesicht, Screenshot, Lächeln enthält.&#10;&#10;KI-generierte Inhalte können fehlerhaft sein.">
            <a:extLst>
              <a:ext uri="{FF2B5EF4-FFF2-40B4-BE49-F238E27FC236}">
                <a16:creationId xmlns:a16="http://schemas.microsoft.com/office/drawing/2014/main" id="{5D1AB257-0385-6DFA-C00D-16B43B354D48}"/>
              </a:ext>
            </a:extLst>
          </p:cNvPr>
          <p:cNvPicPr>
            <a:picLocks noGrp="1" noChangeAspect="1"/>
          </p:cNvPicPr>
          <p:nvPr>
            <p:ph idx="1"/>
          </p:nvPr>
        </p:nvPicPr>
        <p:blipFill>
          <a:blip r:embed="rId2"/>
          <a:stretch>
            <a:fillRect/>
          </a:stretch>
        </p:blipFill>
        <p:spPr>
          <a:xfrm>
            <a:off x="461764" y="1203598"/>
            <a:ext cx="3699117" cy="3394075"/>
          </a:xfrm>
        </p:spPr>
      </p:pic>
      <p:sp>
        <p:nvSpPr>
          <p:cNvPr id="4" name="Foliennummernplatzhalter 3">
            <a:extLst>
              <a:ext uri="{FF2B5EF4-FFF2-40B4-BE49-F238E27FC236}">
                <a16:creationId xmlns:a16="http://schemas.microsoft.com/office/drawing/2014/main" id="{6143EE4A-6E47-DFD2-CE38-6068BCE2EBF4}"/>
              </a:ext>
            </a:extLst>
          </p:cNvPr>
          <p:cNvSpPr>
            <a:spLocks noGrp="1"/>
          </p:cNvSpPr>
          <p:nvPr>
            <p:ph type="sldNum" sz="quarter" idx="12"/>
          </p:nvPr>
        </p:nvSpPr>
        <p:spPr/>
        <p:txBody>
          <a:bodyPr/>
          <a:lstStyle/>
          <a:p>
            <a:fld id="{6691A161-0D27-478D-AAEB-D0BFEC36F99A}" type="slidenum">
              <a:rPr lang="de-DE" smtClean="0"/>
              <a:pPr/>
              <a:t>27</a:t>
            </a:fld>
            <a:endParaRPr lang="de-DE" dirty="0"/>
          </a:p>
        </p:txBody>
      </p:sp>
      <p:pic>
        <p:nvPicPr>
          <p:cNvPr id="8" name="Grafik 7" descr="Ein Bild, das Text, Screenshot, Website, Webseite enthält.&#10;&#10;KI-generierte Inhalte können fehlerhaft sein.">
            <a:extLst>
              <a:ext uri="{FF2B5EF4-FFF2-40B4-BE49-F238E27FC236}">
                <a16:creationId xmlns:a16="http://schemas.microsoft.com/office/drawing/2014/main" id="{2A2581A7-A357-FF9A-BBA9-174CFACC43C2}"/>
              </a:ext>
            </a:extLst>
          </p:cNvPr>
          <p:cNvPicPr>
            <a:picLocks noChangeAspect="1"/>
          </p:cNvPicPr>
          <p:nvPr/>
        </p:nvPicPr>
        <p:blipFill>
          <a:blip r:embed="rId3"/>
          <a:srcRect l="13516"/>
          <a:stretch/>
        </p:blipFill>
        <p:spPr>
          <a:xfrm>
            <a:off x="4466969" y="1203597"/>
            <a:ext cx="3795495" cy="3394075"/>
          </a:xfrm>
          <a:prstGeom prst="rect">
            <a:avLst/>
          </a:prstGeom>
        </p:spPr>
      </p:pic>
      <p:pic>
        <p:nvPicPr>
          <p:cNvPr id="10" name="Grafik 9">
            <a:extLst>
              <a:ext uri="{FF2B5EF4-FFF2-40B4-BE49-F238E27FC236}">
                <a16:creationId xmlns:a16="http://schemas.microsoft.com/office/drawing/2014/main" id="{F813B7A3-BC45-E49E-83C8-B98806C6FF81}"/>
              </a:ext>
            </a:extLst>
          </p:cNvPr>
          <p:cNvPicPr>
            <a:picLocks noChangeAspect="1"/>
          </p:cNvPicPr>
          <p:nvPr/>
        </p:nvPicPr>
        <p:blipFill>
          <a:blip r:embed="rId4"/>
          <a:stretch>
            <a:fillRect/>
          </a:stretch>
        </p:blipFill>
        <p:spPr>
          <a:xfrm>
            <a:off x="7592176" y="2795880"/>
            <a:ext cx="858249" cy="1131460"/>
          </a:xfrm>
          <a:prstGeom prst="rect">
            <a:avLst/>
          </a:prstGeom>
        </p:spPr>
      </p:pic>
      <p:pic>
        <p:nvPicPr>
          <p:cNvPr id="12" name="Grafik 11" descr="Ein Bild, das Kunst, Muster, monochrom enthält.&#10;&#10;KI-generierte Inhalte können fehlerhaft sein.">
            <a:extLst>
              <a:ext uri="{FF2B5EF4-FFF2-40B4-BE49-F238E27FC236}">
                <a16:creationId xmlns:a16="http://schemas.microsoft.com/office/drawing/2014/main" id="{5096D567-F69B-4CA8-43CD-6D945D8E466B}"/>
              </a:ext>
            </a:extLst>
          </p:cNvPr>
          <p:cNvPicPr>
            <a:picLocks noChangeAspect="1"/>
          </p:cNvPicPr>
          <p:nvPr/>
        </p:nvPicPr>
        <p:blipFill>
          <a:blip r:embed="rId5"/>
          <a:srcRect l="27178" t="28579" r="29205"/>
          <a:stretch/>
        </p:blipFill>
        <p:spPr>
          <a:xfrm>
            <a:off x="7524327" y="3876171"/>
            <a:ext cx="926099" cy="1516445"/>
          </a:xfrm>
          <a:prstGeom prst="rect">
            <a:avLst/>
          </a:prstGeom>
        </p:spPr>
      </p:pic>
    </p:spTree>
    <p:extLst>
      <p:ext uri="{BB962C8B-B14F-4D97-AF65-F5344CB8AC3E}">
        <p14:creationId xmlns:p14="http://schemas.microsoft.com/office/powerpoint/2010/main" val="3908942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953D5D2-A830-D7BB-12C0-6BF83CD6325F}"/>
              </a:ext>
            </a:extLst>
          </p:cNvPr>
          <p:cNvSpPr>
            <a:spLocks noGrp="1"/>
          </p:cNvSpPr>
          <p:nvPr>
            <p:ph type="title"/>
          </p:nvPr>
        </p:nvSpPr>
        <p:spPr>
          <a:xfrm>
            <a:off x="457200" y="205979"/>
            <a:ext cx="7715200" cy="857250"/>
          </a:xfrm>
        </p:spPr>
        <p:txBody>
          <a:bodyPr anchor="t">
            <a:normAutofit/>
          </a:bodyPr>
          <a:lstStyle/>
          <a:p>
            <a:pPr>
              <a:lnSpc>
                <a:spcPct val="90000"/>
              </a:lnSpc>
            </a:pPr>
            <a:r>
              <a:rPr lang="de-DE" sz="1800" dirty="0">
                <a:solidFill>
                  <a:srgbClr val="6EBD48"/>
                </a:solidFill>
              </a:rPr>
              <a:t>VdW Bayern</a:t>
            </a:r>
            <a:br>
              <a:rPr lang="de-DE" sz="1700" dirty="0"/>
            </a:br>
            <a:r>
              <a:rPr lang="de-DE" sz="1600" dirty="0"/>
              <a:t>Die Unternehmensgruppe</a:t>
            </a:r>
            <a:r>
              <a:rPr lang="de-DE" sz="1700" dirty="0"/>
              <a:t> </a:t>
            </a:r>
            <a:br>
              <a:rPr lang="de-DE" sz="1700" dirty="0"/>
            </a:br>
            <a:endParaRPr lang="de-DE" sz="1700" dirty="0"/>
          </a:p>
        </p:txBody>
      </p:sp>
      <p:pic>
        <p:nvPicPr>
          <p:cNvPr id="4" name="Grafik 3">
            <a:extLst>
              <a:ext uri="{FF2B5EF4-FFF2-40B4-BE49-F238E27FC236}">
                <a16:creationId xmlns:a16="http://schemas.microsoft.com/office/drawing/2014/main" id="{3B1ED49E-6D4D-2964-E278-44AE6F0D0E8B}"/>
              </a:ext>
            </a:extLst>
          </p:cNvPr>
          <p:cNvPicPr>
            <a:picLocks noChangeAspect="1"/>
          </p:cNvPicPr>
          <p:nvPr/>
        </p:nvPicPr>
        <p:blipFill>
          <a:blip r:embed="rId2"/>
          <a:stretch>
            <a:fillRect/>
          </a:stretch>
        </p:blipFill>
        <p:spPr>
          <a:xfrm>
            <a:off x="457200" y="1284933"/>
            <a:ext cx="8229600" cy="3224907"/>
          </a:xfrm>
          <a:prstGeom prst="rect">
            <a:avLst/>
          </a:prstGeom>
          <a:noFill/>
        </p:spPr>
      </p:pic>
      <p:sp>
        <p:nvSpPr>
          <p:cNvPr id="2" name="Foliennummernplatzhalter 1">
            <a:extLst>
              <a:ext uri="{FF2B5EF4-FFF2-40B4-BE49-F238E27FC236}">
                <a16:creationId xmlns:a16="http://schemas.microsoft.com/office/drawing/2014/main" id="{863BD5CC-2F6E-3E8C-B4E9-6CB24A644A40}"/>
              </a:ext>
            </a:extLst>
          </p:cNvPr>
          <p:cNvSpPr>
            <a:spLocks noGrp="1"/>
          </p:cNvSpPr>
          <p:nvPr>
            <p:ph type="sldNum" sz="quarter" idx="12"/>
          </p:nvPr>
        </p:nvSpPr>
        <p:spPr>
          <a:xfrm>
            <a:off x="8262464" y="4803998"/>
            <a:ext cx="486000" cy="273600"/>
          </a:xfrm>
        </p:spPr>
        <p:txBody>
          <a:bodyPr anchor="b">
            <a:normAutofit/>
          </a:bodyPr>
          <a:lstStyle/>
          <a:p>
            <a:pPr>
              <a:spcAft>
                <a:spcPts val="600"/>
              </a:spcAft>
            </a:pPr>
            <a:fld id="{6691A161-0D27-478D-AAEB-D0BFEC36F99A}" type="slidenum">
              <a:rPr lang="de-DE" smtClean="0"/>
              <a:pPr>
                <a:spcAft>
                  <a:spcPts val="600"/>
                </a:spcAft>
              </a:pPr>
              <a:t>28</a:t>
            </a:fld>
            <a:endParaRPr lang="de-DE"/>
          </a:p>
        </p:txBody>
      </p:sp>
    </p:spTree>
    <p:extLst>
      <p:ext uri="{BB962C8B-B14F-4D97-AF65-F5344CB8AC3E}">
        <p14:creationId xmlns:p14="http://schemas.microsoft.com/office/powerpoint/2010/main" val="408511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84654-9C31-517C-0D0C-05D70E20D733}"/>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A9D71E73-E465-6E7F-A740-AB1F53729324}"/>
              </a:ext>
            </a:extLst>
          </p:cNvPr>
          <p:cNvSpPr>
            <a:spLocks noGrp="1"/>
          </p:cNvSpPr>
          <p:nvPr>
            <p:ph type="title"/>
          </p:nvPr>
        </p:nvSpPr>
        <p:spPr/>
        <p:txBody>
          <a:bodyPr>
            <a:normAutofit/>
          </a:bodyPr>
          <a:lstStyle/>
          <a:p>
            <a:r>
              <a:rPr lang="de-DE" sz="1800" dirty="0">
                <a:solidFill>
                  <a:srgbClr val="6EBD48"/>
                </a:solidFill>
              </a:rPr>
              <a:t>VdW Bayern </a:t>
            </a:r>
            <a:br>
              <a:rPr lang="de-DE" sz="1800" dirty="0">
                <a:solidFill>
                  <a:srgbClr val="6EBD48"/>
                </a:solidFill>
              </a:rPr>
            </a:br>
            <a:r>
              <a:rPr lang="de-DE" sz="1800" dirty="0"/>
              <a:t>Das Leitbild der VdW Bayern Gruppe – Vision und Mission</a:t>
            </a:r>
          </a:p>
        </p:txBody>
      </p:sp>
      <p:sp>
        <p:nvSpPr>
          <p:cNvPr id="2" name="Foliennummernplatzhalter 1">
            <a:extLst>
              <a:ext uri="{FF2B5EF4-FFF2-40B4-BE49-F238E27FC236}">
                <a16:creationId xmlns:a16="http://schemas.microsoft.com/office/drawing/2014/main" id="{695E9F6C-D0CF-7A59-9237-393AE4C67B44}"/>
              </a:ext>
            </a:extLst>
          </p:cNvPr>
          <p:cNvSpPr>
            <a:spLocks noGrp="1"/>
          </p:cNvSpPr>
          <p:nvPr>
            <p:ph type="sldNum" sz="quarter" idx="12"/>
          </p:nvPr>
        </p:nvSpPr>
        <p:spPr/>
        <p:txBody>
          <a:bodyPr/>
          <a:lstStyle/>
          <a:p>
            <a:fld id="{6691A161-0D27-478D-AAEB-D0BFEC36F99A}" type="slidenum">
              <a:rPr lang="de-DE" smtClean="0"/>
              <a:pPr/>
              <a:t>29</a:t>
            </a:fld>
            <a:endParaRPr lang="de-DE" dirty="0"/>
          </a:p>
        </p:txBody>
      </p:sp>
      <p:pic>
        <p:nvPicPr>
          <p:cNvPr id="5" name="Grafik 4">
            <a:extLst>
              <a:ext uri="{FF2B5EF4-FFF2-40B4-BE49-F238E27FC236}">
                <a16:creationId xmlns:a16="http://schemas.microsoft.com/office/drawing/2014/main" id="{E2CF5C5E-5D81-311E-00D3-226A4DF60F6B}"/>
              </a:ext>
            </a:extLst>
          </p:cNvPr>
          <p:cNvPicPr>
            <a:picLocks noChangeAspect="1"/>
          </p:cNvPicPr>
          <p:nvPr/>
        </p:nvPicPr>
        <p:blipFill>
          <a:blip r:embed="rId2"/>
          <a:stretch>
            <a:fillRect/>
          </a:stretch>
        </p:blipFill>
        <p:spPr>
          <a:xfrm>
            <a:off x="1172527" y="1203598"/>
            <a:ext cx="6798945" cy="3456813"/>
          </a:xfrm>
          <a:prstGeom prst="rect">
            <a:avLst/>
          </a:prstGeom>
        </p:spPr>
      </p:pic>
    </p:spTree>
    <p:extLst>
      <p:ext uri="{BB962C8B-B14F-4D97-AF65-F5344CB8AC3E}">
        <p14:creationId xmlns:p14="http://schemas.microsoft.com/office/powerpoint/2010/main" val="324250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896BB-4F56-44AB-A85B-82E126EA6BE0}"/>
              </a:ext>
            </a:extLst>
          </p:cNvPr>
          <p:cNvSpPr>
            <a:spLocks noGrp="1"/>
          </p:cNvSpPr>
          <p:nvPr>
            <p:ph type="title"/>
          </p:nvPr>
        </p:nvSpPr>
        <p:spPr/>
        <p:txBody>
          <a:bodyPr/>
          <a:lstStyle/>
          <a:p>
            <a:r>
              <a:rPr lang="de-DE" dirty="0">
                <a:solidFill>
                  <a:srgbClr val="6EBD48"/>
                </a:solidFill>
              </a:rPr>
              <a:t>VdW Bayern Umfrage </a:t>
            </a:r>
            <a:br>
              <a:rPr lang="de-DE" dirty="0">
                <a:solidFill>
                  <a:srgbClr val="6EBD48"/>
                </a:solidFill>
              </a:rPr>
            </a:br>
            <a:r>
              <a:rPr lang="de-DE" dirty="0"/>
              <a:t>„Ausblick 2025 der bayrischen Wohnungswirtschaft“</a:t>
            </a:r>
            <a:endParaRPr lang="de-DE" dirty="0">
              <a:solidFill>
                <a:srgbClr val="6EBD48"/>
              </a:solidFill>
            </a:endParaRPr>
          </a:p>
        </p:txBody>
      </p:sp>
      <p:sp>
        <p:nvSpPr>
          <p:cNvPr id="3" name="Inhaltsplatzhalter 2">
            <a:extLst>
              <a:ext uri="{FF2B5EF4-FFF2-40B4-BE49-F238E27FC236}">
                <a16:creationId xmlns:a16="http://schemas.microsoft.com/office/drawing/2014/main" id="{E8A88CE9-1792-4321-B6B8-7ED7CC5FD961}"/>
              </a:ext>
            </a:extLst>
          </p:cNvPr>
          <p:cNvSpPr>
            <a:spLocks noGrp="1"/>
          </p:cNvSpPr>
          <p:nvPr>
            <p:ph idx="1"/>
          </p:nvPr>
        </p:nvSpPr>
        <p:spPr>
          <a:xfrm>
            <a:off x="457200" y="1131590"/>
            <a:ext cx="8229600" cy="3733923"/>
          </a:xfrm>
        </p:spPr>
        <p:txBody>
          <a:bodyPr>
            <a:normAutofit/>
          </a:bodyPr>
          <a:lstStyle/>
          <a:p>
            <a:pPr marL="0" indent="0">
              <a:spcBef>
                <a:spcPts val="0"/>
              </a:spcBef>
              <a:buNone/>
            </a:pPr>
            <a:r>
              <a:rPr lang="de-DE" sz="1600" b="1" dirty="0">
                <a:solidFill>
                  <a:srgbClr val="3D5D72"/>
                </a:solidFill>
              </a:rPr>
              <a:t>Die großen Baubremsen – Unsicherheit prägend für die Branche</a:t>
            </a:r>
          </a:p>
          <a:p>
            <a:pPr marL="468000" indent="-285750">
              <a:spcBef>
                <a:spcPts val="0"/>
              </a:spcBef>
              <a:buFont typeface="Wingdings" panose="05000000000000000000" pitchFamily="2" charset="2"/>
              <a:buChar char="Ø"/>
            </a:pPr>
            <a:r>
              <a:rPr lang="de-DE" sz="1500" dirty="0">
                <a:solidFill>
                  <a:schemeClr val="tx2"/>
                </a:solidFill>
              </a:rPr>
              <a:t>Bezahlbarer Wohnungsbau gelingt vielfach nur noch mit </a:t>
            </a:r>
            <a:r>
              <a:rPr lang="de-DE" sz="1500" b="1" dirty="0">
                <a:solidFill>
                  <a:schemeClr val="tx2"/>
                </a:solidFill>
              </a:rPr>
              <a:t>Förderung</a:t>
            </a:r>
            <a:r>
              <a:rPr lang="de-DE" sz="1500" dirty="0">
                <a:solidFill>
                  <a:schemeClr val="tx2"/>
                </a:solidFill>
              </a:rPr>
              <a:t>:</a:t>
            </a:r>
            <a:r>
              <a:rPr lang="de-DE" sz="1500" b="1" dirty="0">
                <a:solidFill>
                  <a:schemeClr val="tx2"/>
                </a:solidFill>
              </a:rPr>
              <a:t> </a:t>
            </a:r>
            <a:r>
              <a:rPr lang="de-DE" sz="1500" dirty="0">
                <a:solidFill>
                  <a:schemeClr val="tx2"/>
                </a:solidFill>
              </a:rPr>
              <a:t>75 % der WU </a:t>
            </a:r>
            <a:r>
              <a:rPr lang="de-DE" sz="1500" dirty="0">
                <a:solidFill>
                  <a:srgbClr val="3D5D72"/>
                </a:solidFill>
              </a:rPr>
              <a:t>geben an, bei fehlender Förderung Neubauprojekte ein- oder zurückzustellen bzw. stark reduzieren zu müssen.</a:t>
            </a:r>
          </a:p>
          <a:p>
            <a:pPr lvl="2">
              <a:buClr>
                <a:srgbClr val="6EBD48"/>
              </a:buClr>
              <a:buFont typeface="Wingdings" panose="05000000000000000000" pitchFamily="2" charset="2"/>
              <a:buChar char="Ø"/>
            </a:pPr>
            <a:r>
              <a:rPr lang="de-DE" sz="1500" dirty="0">
                <a:solidFill>
                  <a:srgbClr val="3D5D72"/>
                </a:solidFill>
              </a:rPr>
              <a:t>Das Investitionsbudget der Unternehmen verschiebt sich weiter in Richtung </a:t>
            </a:r>
            <a:r>
              <a:rPr lang="de-DE" sz="1500" b="1" dirty="0">
                <a:solidFill>
                  <a:srgbClr val="3D5D72"/>
                </a:solidFill>
              </a:rPr>
              <a:t>Modernisierung </a:t>
            </a:r>
            <a:r>
              <a:rPr lang="de-DE" sz="1500" dirty="0">
                <a:solidFill>
                  <a:srgbClr val="3D5D72"/>
                </a:solidFill>
              </a:rPr>
              <a:t>– bereits heute fehlen den WU die Mittel, um Neubau </a:t>
            </a:r>
            <a:r>
              <a:rPr lang="de-DE" sz="1500" b="1" dirty="0">
                <a:solidFill>
                  <a:srgbClr val="3D5D72"/>
                </a:solidFill>
              </a:rPr>
              <a:t>und</a:t>
            </a:r>
            <a:r>
              <a:rPr lang="de-DE" sz="1500" dirty="0">
                <a:solidFill>
                  <a:srgbClr val="3D5D72"/>
                </a:solidFill>
              </a:rPr>
              <a:t> Klimawende zu stemmen.</a:t>
            </a:r>
          </a:p>
          <a:p>
            <a:pPr lvl="2">
              <a:buClr>
                <a:srgbClr val="6EBD48"/>
              </a:buClr>
              <a:buFont typeface="Wingdings" panose="05000000000000000000" pitchFamily="2" charset="2"/>
              <a:buChar char="Ø"/>
            </a:pPr>
            <a:r>
              <a:rPr lang="de-DE" sz="1500" dirty="0">
                <a:solidFill>
                  <a:srgbClr val="3D5D72"/>
                </a:solidFill>
              </a:rPr>
              <a:t>Von einer künftigen Bundesregierung erwarten die Unternehmen daher insbesondere, dass mehr Sicherheit bei der </a:t>
            </a:r>
            <a:r>
              <a:rPr lang="de-DE" sz="1500" b="1" dirty="0">
                <a:solidFill>
                  <a:srgbClr val="3D5D72"/>
                </a:solidFill>
              </a:rPr>
              <a:t>Fördermittelausstattung </a:t>
            </a:r>
            <a:r>
              <a:rPr lang="de-DE" sz="1500" dirty="0">
                <a:solidFill>
                  <a:srgbClr val="3D5D72"/>
                </a:solidFill>
              </a:rPr>
              <a:t>besteht. 41 % aller Unternehmen sehen bereits darin das wirkungsvollste Instrument für </a:t>
            </a:r>
            <a:r>
              <a:rPr lang="de-DE" sz="1500" b="1" dirty="0">
                <a:solidFill>
                  <a:srgbClr val="3D5D72"/>
                </a:solidFill>
              </a:rPr>
              <a:t>mehr bezahlbaren Wohnungsneubau</a:t>
            </a:r>
            <a:r>
              <a:rPr lang="de-DE" sz="1500" dirty="0">
                <a:solidFill>
                  <a:srgbClr val="3D5D72"/>
                </a:solidFill>
              </a:rPr>
              <a:t>.</a:t>
            </a:r>
          </a:p>
          <a:p>
            <a:pPr lvl="2">
              <a:buClr>
                <a:srgbClr val="6EBD48"/>
              </a:buClr>
              <a:buFont typeface="Wingdings" panose="05000000000000000000" pitchFamily="2" charset="2"/>
              <a:buChar char="Ø"/>
            </a:pPr>
            <a:r>
              <a:rPr lang="de-DE" sz="1500" dirty="0">
                <a:solidFill>
                  <a:srgbClr val="3D5D72"/>
                </a:solidFill>
              </a:rPr>
              <a:t>Als größte Investitions- und Baubremsen nennen die Wohnungsunternehmen neben einer </a:t>
            </a:r>
            <a:r>
              <a:rPr lang="de-DE" sz="1500" b="1" dirty="0">
                <a:solidFill>
                  <a:srgbClr val="3D5D72"/>
                </a:solidFill>
              </a:rPr>
              <a:t>unsicheren Fördersituation,</a:t>
            </a:r>
            <a:r>
              <a:rPr lang="de-DE" sz="1500" dirty="0">
                <a:solidFill>
                  <a:srgbClr val="3D5D72"/>
                </a:solidFill>
              </a:rPr>
              <a:t> </a:t>
            </a:r>
            <a:r>
              <a:rPr lang="de-DE" sz="1500" b="1" dirty="0">
                <a:solidFill>
                  <a:srgbClr val="3D5D72"/>
                </a:solidFill>
              </a:rPr>
              <a:t>gestiegene Finanzierungskosten</a:t>
            </a:r>
            <a:r>
              <a:rPr lang="de-DE" sz="1500" dirty="0">
                <a:solidFill>
                  <a:srgbClr val="3D5D72"/>
                </a:solidFill>
              </a:rPr>
              <a:t> und </a:t>
            </a:r>
            <a:r>
              <a:rPr lang="de-DE" sz="1500" b="1" dirty="0">
                <a:solidFill>
                  <a:srgbClr val="3D5D72"/>
                </a:solidFill>
              </a:rPr>
              <a:t>unzureichende Förderkonditionen</a:t>
            </a:r>
            <a:r>
              <a:rPr lang="de-DE" sz="1500" dirty="0">
                <a:solidFill>
                  <a:srgbClr val="3D5D72"/>
                </a:solidFill>
              </a:rPr>
              <a:t>.</a:t>
            </a:r>
          </a:p>
        </p:txBody>
      </p:sp>
      <p:sp>
        <p:nvSpPr>
          <p:cNvPr id="4" name="Foliennummernplatzhalter 3">
            <a:extLst>
              <a:ext uri="{FF2B5EF4-FFF2-40B4-BE49-F238E27FC236}">
                <a16:creationId xmlns:a16="http://schemas.microsoft.com/office/drawing/2014/main" id="{73446BD5-EDDB-4928-936F-5008EB220CA3}"/>
              </a:ext>
            </a:extLst>
          </p:cNvPr>
          <p:cNvSpPr>
            <a:spLocks noGrp="1"/>
          </p:cNvSpPr>
          <p:nvPr>
            <p:ph type="sldNum" sz="quarter" idx="12"/>
          </p:nvPr>
        </p:nvSpPr>
        <p:spPr/>
        <p:txBody>
          <a:bodyPr/>
          <a:lstStyle/>
          <a:p>
            <a:fld id="{6691A161-0D27-478D-AAEB-D0BFEC36F99A}" type="slidenum">
              <a:rPr lang="de-DE" smtClean="0"/>
              <a:pPr/>
              <a:t>3</a:t>
            </a:fld>
            <a:endParaRPr lang="de-DE" dirty="0"/>
          </a:p>
        </p:txBody>
      </p:sp>
    </p:spTree>
    <p:extLst>
      <p:ext uri="{BB962C8B-B14F-4D97-AF65-F5344CB8AC3E}">
        <p14:creationId xmlns:p14="http://schemas.microsoft.com/office/powerpoint/2010/main" val="1248815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953D5D2-A830-D7BB-12C0-6BF83CD6325F}"/>
              </a:ext>
            </a:extLst>
          </p:cNvPr>
          <p:cNvSpPr>
            <a:spLocks noGrp="1"/>
          </p:cNvSpPr>
          <p:nvPr>
            <p:ph type="title"/>
          </p:nvPr>
        </p:nvSpPr>
        <p:spPr/>
        <p:txBody>
          <a:bodyPr>
            <a:normAutofit/>
          </a:bodyPr>
          <a:lstStyle/>
          <a:p>
            <a:r>
              <a:rPr lang="de-DE" sz="1800" dirty="0">
                <a:solidFill>
                  <a:srgbClr val="6EBD48"/>
                </a:solidFill>
              </a:rPr>
              <a:t>VdW Bayern </a:t>
            </a:r>
            <a:br>
              <a:rPr lang="de-DE" sz="1800" dirty="0">
                <a:solidFill>
                  <a:srgbClr val="6EBD48"/>
                </a:solidFill>
              </a:rPr>
            </a:br>
            <a:r>
              <a:rPr lang="de-DE" sz="1800" dirty="0"/>
              <a:t>Das Leitbild der VdW Bayern-Gruppe - Werte</a:t>
            </a:r>
          </a:p>
        </p:txBody>
      </p:sp>
      <p:sp>
        <p:nvSpPr>
          <p:cNvPr id="2" name="Foliennummernplatzhalter 1">
            <a:extLst>
              <a:ext uri="{FF2B5EF4-FFF2-40B4-BE49-F238E27FC236}">
                <a16:creationId xmlns:a16="http://schemas.microsoft.com/office/drawing/2014/main" id="{863BD5CC-2F6E-3E8C-B4E9-6CB24A644A40}"/>
              </a:ext>
            </a:extLst>
          </p:cNvPr>
          <p:cNvSpPr>
            <a:spLocks noGrp="1"/>
          </p:cNvSpPr>
          <p:nvPr>
            <p:ph type="sldNum" sz="quarter" idx="12"/>
          </p:nvPr>
        </p:nvSpPr>
        <p:spPr/>
        <p:txBody>
          <a:bodyPr/>
          <a:lstStyle/>
          <a:p>
            <a:fld id="{6691A161-0D27-478D-AAEB-D0BFEC36F99A}" type="slidenum">
              <a:rPr lang="de-DE" smtClean="0"/>
              <a:pPr/>
              <a:t>30</a:t>
            </a:fld>
            <a:endParaRPr lang="de-DE" dirty="0"/>
          </a:p>
        </p:txBody>
      </p:sp>
      <p:pic>
        <p:nvPicPr>
          <p:cNvPr id="4" name="Grafik 3">
            <a:extLst>
              <a:ext uri="{FF2B5EF4-FFF2-40B4-BE49-F238E27FC236}">
                <a16:creationId xmlns:a16="http://schemas.microsoft.com/office/drawing/2014/main" id="{38DC2C02-07A7-A9AC-2860-8D86C3F4F56F}"/>
              </a:ext>
            </a:extLst>
          </p:cNvPr>
          <p:cNvPicPr>
            <a:picLocks noChangeAspect="1"/>
          </p:cNvPicPr>
          <p:nvPr/>
        </p:nvPicPr>
        <p:blipFill>
          <a:blip r:embed="rId2"/>
          <a:stretch>
            <a:fillRect/>
          </a:stretch>
        </p:blipFill>
        <p:spPr>
          <a:xfrm>
            <a:off x="1403648" y="1203598"/>
            <a:ext cx="6073140" cy="3356610"/>
          </a:xfrm>
          <a:prstGeom prst="rect">
            <a:avLst/>
          </a:prstGeom>
        </p:spPr>
      </p:pic>
    </p:spTree>
    <p:extLst>
      <p:ext uri="{BB962C8B-B14F-4D97-AF65-F5344CB8AC3E}">
        <p14:creationId xmlns:p14="http://schemas.microsoft.com/office/powerpoint/2010/main" val="328997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64950-7053-7835-8490-DC26F9AF1875}"/>
              </a:ext>
            </a:extLst>
          </p:cNvPr>
          <p:cNvSpPr>
            <a:spLocks noGrp="1"/>
          </p:cNvSpPr>
          <p:nvPr>
            <p:ph type="title"/>
          </p:nvPr>
        </p:nvSpPr>
        <p:spPr/>
        <p:txBody>
          <a:bodyPr/>
          <a:lstStyle/>
          <a:p>
            <a:r>
              <a:rPr lang="de-DE" sz="2000" dirty="0">
                <a:solidFill>
                  <a:srgbClr val="6EBD48"/>
                </a:solidFill>
              </a:rPr>
              <a:t>Das neue Corporate Design</a:t>
            </a:r>
            <a:br>
              <a:rPr lang="de-DE" dirty="0"/>
            </a:br>
            <a:endParaRPr lang="de-DE" dirty="0"/>
          </a:p>
        </p:txBody>
      </p:sp>
      <p:sp>
        <p:nvSpPr>
          <p:cNvPr id="4" name="Foliennummernplatzhalter 3">
            <a:extLst>
              <a:ext uri="{FF2B5EF4-FFF2-40B4-BE49-F238E27FC236}">
                <a16:creationId xmlns:a16="http://schemas.microsoft.com/office/drawing/2014/main" id="{57872E09-5358-AC5A-47E3-3BCCD9BB82D0}"/>
              </a:ext>
            </a:extLst>
          </p:cNvPr>
          <p:cNvSpPr>
            <a:spLocks noGrp="1"/>
          </p:cNvSpPr>
          <p:nvPr>
            <p:ph type="sldNum" sz="quarter" idx="12"/>
          </p:nvPr>
        </p:nvSpPr>
        <p:spPr/>
        <p:txBody>
          <a:bodyPr/>
          <a:lstStyle/>
          <a:p>
            <a:fld id="{6691A161-0D27-478D-AAEB-D0BFEC36F99A}" type="slidenum">
              <a:rPr lang="de-DE" smtClean="0"/>
              <a:pPr/>
              <a:t>31</a:t>
            </a:fld>
            <a:endParaRPr lang="de-DE" dirty="0"/>
          </a:p>
        </p:txBody>
      </p:sp>
      <p:sp>
        <p:nvSpPr>
          <p:cNvPr id="7" name="Inhaltsplatzhalter 8">
            <a:extLst>
              <a:ext uri="{FF2B5EF4-FFF2-40B4-BE49-F238E27FC236}">
                <a16:creationId xmlns:a16="http://schemas.microsoft.com/office/drawing/2014/main" id="{5763B19C-E1EC-42EB-9733-617C9A12FD09}"/>
              </a:ext>
            </a:extLst>
          </p:cNvPr>
          <p:cNvSpPr txBox="1">
            <a:spLocks/>
          </p:cNvSpPr>
          <p:nvPr/>
        </p:nvSpPr>
        <p:spPr>
          <a:xfrm>
            <a:off x="490336" y="1203599"/>
            <a:ext cx="8229600" cy="505778"/>
          </a:xfrm>
          <a:prstGeom prst="rect">
            <a:avLst/>
          </a:prstGeom>
          <a:noFill/>
        </p:spPr>
        <p:txBody>
          <a:bodyPr vert="horz" lIns="91440" tIns="45720" rIns="91440" bIns="45720" rtlCol="0">
            <a:normAutofit/>
          </a:bodyPr>
          <a:lstStyle>
            <a:lvl1pPr marL="342900" indent="-342900" algn="l" defTabSz="914400" rtl="0" eaLnBrk="1" fontAlgn="base" latinLnBrk="0" hangingPunct="1">
              <a:spcBef>
                <a:spcPts val="1313"/>
              </a:spcBef>
              <a:spcAft>
                <a:spcPct val="0"/>
              </a:spcAft>
              <a:buClr>
                <a:srgbClr val="6EBD48"/>
              </a:buClr>
              <a:buFont typeface="+mj-lt"/>
              <a:buAutoNum type="arabicPeriod"/>
              <a:defRPr lang="de-DE" sz="1800" kern="1200">
                <a:solidFill>
                  <a:srgbClr val="6EBD48"/>
                </a:solidFill>
                <a:latin typeface="Segoe UI" panose="020B0502040204020203" pitchFamily="34" charset="0"/>
                <a:ea typeface="+mn-ea"/>
                <a:cs typeface="Segoe UI" panose="020B0502040204020203" pitchFamily="34" charset="0"/>
                <a:sym typeface="Arial" pitchFamily="34" charset="0"/>
              </a:defRPr>
            </a:lvl1pPr>
            <a:lvl2pPr marL="285750" indent="-285750" algn="l" defTabSz="914400" rtl="0" eaLnBrk="1" fontAlgn="base" latinLnBrk="0" hangingPunct="1">
              <a:spcBef>
                <a:spcPts val="1313"/>
              </a:spcBef>
              <a:spcAft>
                <a:spcPct val="0"/>
              </a:spcAft>
              <a:buFont typeface="Wingdings" panose="05000000000000000000" pitchFamily="2" charset="2"/>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2pPr>
            <a:lvl3pPr marL="468000" indent="-176213" algn="l" defTabSz="914400" rtl="0" eaLnBrk="1" fontAlgn="base" latinLnBrk="0" hangingPunct="1">
              <a:spcBef>
                <a:spcPts val="600"/>
              </a:spcBef>
              <a:spcAft>
                <a:spcPct val="0"/>
              </a:spcAft>
              <a:buFont typeface="Arial" panose="020B0604020202020204" pitchFamily="34" charset="0"/>
              <a:buChar char="•"/>
              <a:defRPr lang="de-DE" sz="1600" kern="120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lgn="l" defTabSz="914400" rtl="0" eaLnBrk="1" fontAlgn="base" latinLnBrk="0" hangingPunct="1">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lgn="l" defTabSz="914400" rtl="0" eaLnBrk="1" fontAlgn="base" latinLnBrk="0" hangingPunct="1">
              <a:spcBef>
                <a:spcPts val="600"/>
              </a:spcBef>
              <a:spcAft>
                <a:spcPct val="0"/>
              </a:spcAft>
              <a:buFont typeface="Arial" panose="020B0604020202020204" pitchFamily="34" charset="0"/>
              <a:buChar char="»"/>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tabLst>
                <a:tab pos="266700" algn="l"/>
              </a:tabLst>
            </a:pPr>
            <a:r>
              <a:rPr lang="de-DE" b="1" dirty="0">
                <a:solidFill>
                  <a:srgbClr val="3D5D72"/>
                </a:solidFill>
              </a:rPr>
              <a:t>Einführung beim VdW Bayern April 2025</a:t>
            </a:r>
            <a:endParaRPr lang="de-DE" dirty="0"/>
          </a:p>
        </p:txBody>
      </p:sp>
      <p:pic>
        <p:nvPicPr>
          <p:cNvPr id="21" name="Grafik 20">
            <a:extLst>
              <a:ext uri="{FF2B5EF4-FFF2-40B4-BE49-F238E27FC236}">
                <a16:creationId xmlns:a16="http://schemas.microsoft.com/office/drawing/2014/main" id="{5F3ECCBA-C340-A17C-AED9-52B7A8DA2BDA}"/>
              </a:ext>
            </a:extLst>
          </p:cNvPr>
          <p:cNvPicPr>
            <a:picLocks noChangeAspect="1"/>
          </p:cNvPicPr>
          <p:nvPr/>
        </p:nvPicPr>
        <p:blipFill>
          <a:blip r:embed="rId2"/>
          <a:stretch>
            <a:fillRect/>
          </a:stretch>
        </p:blipFill>
        <p:spPr>
          <a:xfrm>
            <a:off x="1121568" y="1563638"/>
            <a:ext cx="6900863" cy="2992374"/>
          </a:xfrm>
          <a:prstGeom prst="rect">
            <a:avLst/>
          </a:prstGeom>
        </p:spPr>
      </p:pic>
    </p:spTree>
    <p:extLst>
      <p:ext uri="{BB962C8B-B14F-4D97-AF65-F5344CB8AC3E}">
        <p14:creationId xmlns:p14="http://schemas.microsoft.com/office/powerpoint/2010/main" val="153574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5F836-70CA-DE04-408F-3E76F129E3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E0002D-752D-774B-2B4B-31E3606CADCB}"/>
              </a:ext>
            </a:extLst>
          </p:cNvPr>
          <p:cNvSpPr>
            <a:spLocks noGrp="1"/>
          </p:cNvSpPr>
          <p:nvPr>
            <p:ph type="title"/>
          </p:nvPr>
        </p:nvSpPr>
        <p:spPr/>
        <p:txBody>
          <a:bodyPr/>
          <a:lstStyle/>
          <a:p>
            <a:r>
              <a:rPr lang="de-DE" sz="2000" dirty="0">
                <a:solidFill>
                  <a:srgbClr val="6EBD48"/>
                </a:solidFill>
              </a:rPr>
              <a:t>Das neue Corporate Design</a:t>
            </a:r>
            <a:br>
              <a:rPr lang="de-DE" dirty="0"/>
            </a:br>
            <a:endParaRPr lang="de-DE" dirty="0"/>
          </a:p>
        </p:txBody>
      </p:sp>
      <p:sp>
        <p:nvSpPr>
          <p:cNvPr id="4" name="Foliennummernplatzhalter 3">
            <a:extLst>
              <a:ext uri="{FF2B5EF4-FFF2-40B4-BE49-F238E27FC236}">
                <a16:creationId xmlns:a16="http://schemas.microsoft.com/office/drawing/2014/main" id="{3EA65E03-282F-80A9-C04D-30844C26C3D2}"/>
              </a:ext>
            </a:extLst>
          </p:cNvPr>
          <p:cNvSpPr>
            <a:spLocks noGrp="1"/>
          </p:cNvSpPr>
          <p:nvPr>
            <p:ph type="sldNum" sz="quarter" idx="12"/>
          </p:nvPr>
        </p:nvSpPr>
        <p:spPr/>
        <p:txBody>
          <a:bodyPr/>
          <a:lstStyle/>
          <a:p>
            <a:fld id="{6691A161-0D27-478D-AAEB-D0BFEC36F99A}" type="slidenum">
              <a:rPr lang="de-DE" smtClean="0"/>
              <a:pPr/>
              <a:t>32</a:t>
            </a:fld>
            <a:endParaRPr lang="de-DE" dirty="0"/>
          </a:p>
        </p:txBody>
      </p:sp>
      <p:sp>
        <p:nvSpPr>
          <p:cNvPr id="7" name="Inhaltsplatzhalter 8">
            <a:extLst>
              <a:ext uri="{FF2B5EF4-FFF2-40B4-BE49-F238E27FC236}">
                <a16:creationId xmlns:a16="http://schemas.microsoft.com/office/drawing/2014/main" id="{38F0E66D-E4B6-463E-8E91-977A55C0A3E2}"/>
              </a:ext>
            </a:extLst>
          </p:cNvPr>
          <p:cNvSpPr txBox="1">
            <a:spLocks/>
          </p:cNvSpPr>
          <p:nvPr/>
        </p:nvSpPr>
        <p:spPr>
          <a:xfrm>
            <a:off x="490336" y="1203599"/>
            <a:ext cx="8229600" cy="505778"/>
          </a:xfrm>
          <a:prstGeom prst="rect">
            <a:avLst/>
          </a:prstGeom>
          <a:noFill/>
        </p:spPr>
        <p:txBody>
          <a:bodyPr vert="horz" lIns="91440" tIns="45720" rIns="91440" bIns="45720" rtlCol="0">
            <a:normAutofit/>
          </a:bodyPr>
          <a:lstStyle>
            <a:lvl1pPr marL="342900" indent="-342900" algn="l" defTabSz="914400" rtl="0" eaLnBrk="1" fontAlgn="base" latinLnBrk="0" hangingPunct="1">
              <a:spcBef>
                <a:spcPts val="1313"/>
              </a:spcBef>
              <a:spcAft>
                <a:spcPct val="0"/>
              </a:spcAft>
              <a:buClr>
                <a:srgbClr val="6EBD48"/>
              </a:buClr>
              <a:buFont typeface="+mj-lt"/>
              <a:buAutoNum type="arabicPeriod"/>
              <a:defRPr lang="de-DE" sz="1800" kern="1200">
                <a:solidFill>
                  <a:srgbClr val="6EBD48"/>
                </a:solidFill>
                <a:latin typeface="Segoe UI" panose="020B0502040204020203" pitchFamily="34" charset="0"/>
                <a:ea typeface="+mn-ea"/>
                <a:cs typeface="Segoe UI" panose="020B0502040204020203" pitchFamily="34" charset="0"/>
                <a:sym typeface="Arial" pitchFamily="34" charset="0"/>
              </a:defRPr>
            </a:lvl1pPr>
            <a:lvl2pPr marL="285750" indent="-285750" algn="l" defTabSz="914400" rtl="0" eaLnBrk="1" fontAlgn="base" latinLnBrk="0" hangingPunct="1">
              <a:spcBef>
                <a:spcPts val="1313"/>
              </a:spcBef>
              <a:spcAft>
                <a:spcPct val="0"/>
              </a:spcAft>
              <a:buFont typeface="Wingdings" panose="05000000000000000000" pitchFamily="2" charset="2"/>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2pPr>
            <a:lvl3pPr marL="468000" indent="-176213" algn="l" defTabSz="914400" rtl="0" eaLnBrk="1" fontAlgn="base" latinLnBrk="0" hangingPunct="1">
              <a:spcBef>
                <a:spcPts val="600"/>
              </a:spcBef>
              <a:spcAft>
                <a:spcPct val="0"/>
              </a:spcAft>
              <a:buFont typeface="Arial" panose="020B0604020202020204" pitchFamily="34" charset="0"/>
              <a:buChar char="•"/>
              <a:defRPr lang="de-DE" sz="1600" kern="120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lgn="l" defTabSz="914400" rtl="0" eaLnBrk="1" fontAlgn="base" latinLnBrk="0" hangingPunct="1">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lgn="l" defTabSz="914400" rtl="0" eaLnBrk="1" fontAlgn="base" latinLnBrk="0" hangingPunct="1">
              <a:spcBef>
                <a:spcPts val="600"/>
              </a:spcBef>
              <a:spcAft>
                <a:spcPct val="0"/>
              </a:spcAft>
              <a:buFont typeface="Arial" panose="020B0604020202020204" pitchFamily="34" charset="0"/>
              <a:buChar char="»"/>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tabLst>
                <a:tab pos="266700" algn="l"/>
              </a:tabLst>
            </a:pPr>
            <a:r>
              <a:rPr lang="de-DE" b="1" dirty="0">
                <a:solidFill>
                  <a:srgbClr val="3D5D72"/>
                </a:solidFill>
              </a:rPr>
              <a:t>Einführung beim VdW Bayern April 2025</a:t>
            </a:r>
            <a:endParaRPr lang="de-DE" dirty="0"/>
          </a:p>
        </p:txBody>
      </p:sp>
      <p:pic>
        <p:nvPicPr>
          <p:cNvPr id="5" name="Grafik 4">
            <a:extLst>
              <a:ext uri="{FF2B5EF4-FFF2-40B4-BE49-F238E27FC236}">
                <a16:creationId xmlns:a16="http://schemas.microsoft.com/office/drawing/2014/main" id="{6D7BA964-4FFF-BAF7-CD60-39E466E3F6DC}"/>
              </a:ext>
            </a:extLst>
          </p:cNvPr>
          <p:cNvPicPr>
            <a:picLocks noChangeAspect="1"/>
          </p:cNvPicPr>
          <p:nvPr/>
        </p:nvPicPr>
        <p:blipFill>
          <a:blip r:embed="rId2"/>
          <a:stretch>
            <a:fillRect/>
          </a:stretch>
        </p:blipFill>
        <p:spPr>
          <a:xfrm>
            <a:off x="676275" y="1635646"/>
            <a:ext cx="7791450" cy="2857500"/>
          </a:xfrm>
          <a:prstGeom prst="rect">
            <a:avLst/>
          </a:prstGeom>
        </p:spPr>
      </p:pic>
    </p:spTree>
    <p:extLst>
      <p:ext uri="{BB962C8B-B14F-4D97-AF65-F5344CB8AC3E}">
        <p14:creationId xmlns:p14="http://schemas.microsoft.com/office/powerpoint/2010/main" val="2971293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8262464" y="4803998"/>
            <a:ext cx="486000" cy="273600"/>
          </a:xfrm>
        </p:spPr>
        <p:txBody>
          <a:bodyPr/>
          <a:lstStyle/>
          <a:p>
            <a:fld id="{6691A161-0D27-478D-AAEB-D0BFEC36F99A}" type="slidenum">
              <a:rPr lang="de-DE" smtClean="0"/>
              <a:pPr/>
              <a:t>33</a:t>
            </a:fld>
            <a:endParaRPr lang="de-DE" dirty="0"/>
          </a:p>
        </p:txBody>
      </p:sp>
      <p:sp>
        <p:nvSpPr>
          <p:cNvPr id="4" name="Rechteck 3"/>
          <p:cNvSpPr/>
          <p:nvPr/>
        </p:nvSpPr>
        <p:spPr>
          <a:xfrm>
            <a:off x="4555306" y="3023116"/>
            <a:ext cx="4121150" cy="1169551"/>
          </a:xfrm>
          <a:prstGeom prst="rect">
            <a:avLst/>
          </a:prstGeom>
          <a:noFill/>
        </p:spPr>
        <p:txBody>
          <a:bodyPr wrap="square">
            <a:spAutoFit/>
          </a:bodyPr>
          <a:lstStyle/>
          <a:p>
            <a:r>
              <a:rPr lang="de-DE" sz="1400" dirty="0">
                <a:solidFill>
                  <a:srgbClr val="6EBD48"/>
                </a:solidFill>
                <a:latin typeface="Segoe UI" panose="020B0502040204020203" pitchFamily="34" charset="0"/>
                <a:cs typeface="Segoe UI" panose="020B0502040204020203" pitchFamily="34" charset="0"/>
              </a:rPr>
              <a:t>Kontakt</a:t>
            </a:r>
          </a:p>
          <a:p>
            <a:r>
              <a:rPr lang="de-DE" sz="1400" dirty="0">
                <a:solidFill>
                  <a:srgbClr val="3D5D72"/>
                </a:solidFill>
                <a:latin typeface="Segoe UI" panose="020B0502040204020203" pitchFamily="34" charset="0"/>
                <a:cs typeface="Segoe UI" panose="020B0502040204020203" pitchFamily="34" charset="0"/>
              </a:rPr>
              <a:t>Hans Maier</a:t>
            </a:r>
          </a:p>
          <a:p>
            <a:r>
              <a:rPr lang="de-DE" sz="1400" dirty="0">
                <a:solidFill>
                  <a:srgbClr val="3D5D72"/>
                </a:solidFill>
                <a:latin typeface="Segoe UI" panose="020B0502040204020203" pitchFamily="34" charset="0"/>
                <a:cs typeface="Segoe UI" panose="020B0502040204020203" pitchFamily="34" charset="0"/>
              </a:rPr>
              <a:t>Verbandsdirektor des VdW Bayern</a:t>
            </a:r>
          </a:p>
          <a:p>
            <a:r>
              <a:rPr lang="de-DE" sz="1400" dirty="0">
                <a:solidFill>
                  <a:srgbClr val="3D5D72"/>
                </a:solidFill>
                <a:latin typeface="Segoe UI" panose="020B0502040204020203" pitchFamily="34" charset="0"/>
                <a:cs typeface="Segoe UI" panose="020B0502040204020203" pitchFamily="34" charset="0"/>
              </a:rPr>
              <a:t>E-Mail: hans.maier@vdwbayern.de</a:t>
            </a:r>
          </a:p>
          <a:p>
            <a:r>
              <a:rPr lang="de-DE" sz="1400" dirty="0">
                <a:solidFill>
                  <a:srgbClr val="3D5D72"/>
                </a:solidFill>
                <a:latin typeface="Segoe UI" panose="020B0502040204020203" pitchFamily="34" charset="0"/>
                <a:cs typeface="Segoe UI" panose="020B0502040204020203" pitchFamily="34" charset="0"/>
              </a:rPr>
              <a:t>Tel.: 089 / 29 00 20 -</a:t>
            </a:r>
            <a:r>
              <a:rPr lang="de-DE" sz="1400" baseline="0" dirty="0">
                <a:solidFill>
                  <a:srgbClr val="3D5D72"/>
                </a:solidFill>
                <a:latin typeface="Segoe UI" panose="020B0502040204020203" pitchFamily="34" charset="0"/>
                <a:cs typeface="Segoe UI" panose="020B0502040204020203" pitchFamily="34" charset="0"/>
              </a:rPr>
              <a:t> 411</a:t>
            </a:r>
            <a:endParaRPr lang="de-DE" sz="1400" dirty="0">
              <a:solidFill>
                <a:srgbClr val="3D5D72"/>
              </a:solidFill>
              <a:latin typeface="Segoe UI" panose="020B0502040204020203" pitchFamily="34" charset="0"/>
              <a:cs typeface="Segoe UI" panose="020B0502040204020203" pitchFamily="34" charset="0"/>
            </a:endParaRPr>
          </a:p>
        </p:txBody>
      </p:sp>
      <p:sp>
        <p:nvSpPr>
          <p:cNvPr id="5" name="Rechteck 4"/>
          <p:cNvSpPr/>
          <p:nvPr/>
        </p:nvSpPr>
        <p:spPr>
          <a:xfrm>
            <a:off x="467544" y="1419622"/>
            <a:ext cx="4841582" cy="430887"/>
          </a:xfrm>
          <a:prstGeom prst="rect">
            <a:avLst/>
          </a:prstGeom>
        </p:spPr>
        <p:txBody>
          <a:bodyPr wrap="none">
            <a:spAutoFit/>
          </a:bodyPr>
          <a:lstStyle/>
          <a:p>
            <a:r>
              <a:rPr lang="de-DE" sz="2200" dirty="0">
                <a:solidFill>
                  <a:srgbClr val="3D5D72"/>
                </a:solidFill>
                <a:latin typeface="Segoe UI" panose="020B0502040204020203" pitchFamily="34" charset="0"/>
                <a:cs typeface="Segoe UI" panose="020B0502040204020203" pitchFamily="34" charset="0"/>
              </a:rPr>
              <a:t>Vielen Dank für Ihre Aufmerksamkeit!</a:t>
            </a:r>
          </a:p>
        </p:txBody>
      </p:sp>
    </p:spTree>
    <p:extLst>
      <p:ext uri="{BB962C8B-B14F-4D97-AF65-F5344CB8AC3E}">
        <p14:creationId xmlns:p14="http://schemas.microsoft.com/office/powerpoint/2010/main" val="388908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1138F-4E19-18F2-A174-4A465C276ACC}"/>
              </a:ext>
            </a:extLst>
          </p:cNvPr>
          <p:cNvSpPr>
            <a:spLocks noGrp="1"/>
          </p:cNvSpPr>
          <p:nvPr>
            <p:ph type="title"/>
          </p:nvPr>
        </p:nvSpPr>
        <p:spPr/>
        <p:txBody>
          <a:bodyPr>
            <a:normAutofit fontScale="90000"/>
          </a:bodyPr>
          <a:lstStyle/>
          <a:p>
            <a:r>
              <a:rPr lang="de-DE" sz="2200" dirty="0">
                <a:solidFill>
                  <a:srgbClr val="6EBD48"/>
                </a:solidFill>
              </a:rPr>
              <a:t>Umfrage „Forderungen an die Politik“</a:t>
            </a:r>
            <a:br>
              <a:rPr lang="de-DE" sz="2200" dirty="0">
                <a:solidFill>
                  <a:srgbClr val="6EBD48"/>
                </a:solidFill>
              </a:rPr>
            </a:br>
            <a:r>
              <a:rPr lang="de-DE" dirty="0"/>
              <a:t>Energie- und Klimawende braucht emissionsfreie Wärmeversorgung</a:t>
            </a:r>
          </a:p>
        </p:txBody>
      </p:sp>
      <p:sp>
        <p:nvSpPr>
          <p:cNvPr id="4" name="Foliennummernplatzhalter 3">
            <a:extLst>
              <a:ext uri="{FF2B5EF4-FFF2-40B4-BE49-F238E27FC236}">
                <a16:creationId xmlns:a16="http://schemas.microsoft.com/office/drawing/2014/main" id="{411FD39D-9AD9-D1A5-56CA-F214A7F8408C}"/>
              </a:ext>
            </a:extLst>
          </p:cNvPr>
          <p:cNvSpPr>
            <a:spLocks noGrp="1"/>
          </p:cNvSpPr>
          <p:nvPr>
            <p:ph type="sldNum" sz="quarter" idx="12"/>
          </p:nvPr>
        </p:nvSpPr>
        <p:spPr/>
        <p:txBody>
          <a:bodyPr/>
          <a:lstStyle/>
          <a:p>
            <a:fld id="{6691A161-0D27-478D-AAEB-D0BFEC36F99A}" type="slidenum">
              <a:rPr lang="de-DE" smtClean="0"/>
              <a:pPr/>
              <a:t>4</a:t>
            </a:fld>
            <a:endParaRPr lang="de-DE" dirty="0"/>
          </a:p>
        </p:txBody>
      </p:sp>
      <p:sp>
        <p:nvSpPr>
          <p:cNvPr id="6" name="Inhaltsplatzhalter 2">
            <a:extLst>
              <a:ext uri="{FF2B5EF4-FFF2-40B4-BE49-F238E27FC236}">
                <a16:creationId xmlns:a16="http://schemas.microsoft.com/office/drawing/2014/main" id="{AB9E4A6A-25F8-F89F-BDD2-28553D3E311B}"/>
              </a:ext>
            </a:extLst>
          </p:cNvPr>
          <p:cNvSpPr>
            <a:spLocks noGrp="1"/>
          </p:cNvSpPr>
          <p:nvPr>
            <p:ph idx="1"/>
          </p:nvPr>
        </p:nvSpPr>
        <p:spPr>
          <a:xfrm>
            <a:off x="457200" y="1200151"/>
            <a:ext cx="8229600" cy="3394472"/>
          </a:xfrm>
        </p:spPr>
        <p:txBody>
          <a:bodyPr>
            <a:normAutofit/>
          </a:bodyPr>
          <a:lstStyle/>
          <a:p>
            <a:pPr marL="285750" indent="-285750">
              <a:buClr>
                <a:srgbClr val="6EBD48"/>
              </a:buClr>
              <a:buFont typeface="Wingdings" panose="05000000000000000000" pitchFamily="2" charset="2"/>
              <a:buChar char="Ø"/>
            </a:pPr>
            <a:r>
              <a:rPr lang="de-DE" sz="1400" b="1" dirty="0">
                <a:solidFill>
                  <a:srgbClr val="6EBD48"/>
                </a:solidFill>
              </a:rPr>
              <a:t>Die wichtigsten Maßnahmen, um den Klimaschutz voranzubringen</a:t>
            </a:r>
          </a:p>
          <a:p>
            <a:pPr marL="469587" lvl="2">
              <a:buClr>
                <a:srgbClr val="6EBD48"/>
              </a:buClr>
              <a:buFont typeface="Wingdings" panose="05000000000000000000" pitchFamily="2" charset="2"/>
              <a:buChar char="Ø"/>
            </a:pPr>
            <a:r>
              <a:rPr lang="de-DE" sz="1200" dirty="0">
                <a:solidFill>
                  <a:srgbClr val="3D5D72"/>
                </a:solidFill>
              </a:rPr>
              <a:t>Mehr als </a:t>
            </a:r>
            <a:r>
              <a:rPr lang="de-DE" sz="1200" b="1" dirty="0">
                <a:solidFill>
                  <a:schemeClr val="bg2"/>
                </a:solidFill>
              </a:rPr>
              <a:t>28 % aller Unternehmen </a:t>
            </a:r>
            <a:r>
              <a:rPr lang="de-DE" sz="1200" dirty="0">
                <a:solidFill>
                  <a:srgbClr val="3D5D72"/>
                </a:solidFill>
              </a:rPr>
              <a:t>geben an, dass </a:t>
            </a:r>
            <a:r>
              <a:rPr lang="de-DE" sz="1200" b="1" dirty="0">
                <a:solidFill>
                  <a:schemeClr val="bg2"/>
                </a:solidFill>
              </a:rPr>
              <a:t>die Fokussierung auf eine emissionsfreie Wärmeversorgung den Klimaschutz in der Wohnungswirtschaft am stärksten weiterbringen würde</a:t>
            </a:r>
            <a:r>
              <a:rPr lang="de-DE" sz="1200" dirty="0">
                <a:solidFill>
                  <a:srgbClr val="3D5D72"/>
                </a:solidFill>
              </a:rPr>
              <a:t>. Auch der Einsatz von Wärmepumpen und die Implementierung von quartiersbasierten Energieversorgungskonzepten würden die Klimawende im Gebäudebestand vorantreiben.</a:t>
            </a:r>
            <a:br>
              <a:rPr lang="de-DE" sz="1200" dirty="0">
                <a:solidFill>
                  <a:srgbClr val="3D5D72"/>
                </a:solidFill>
              </a:rPr>
            </a:br>
            <a:endParaRPr lang="de-DE" sz="1200" dirty="0">
              <a:solidFill>
                <a:srgbClr val="3D5D72"/>
              </a:solidFill>
            </a:endParaRPr>
          </a:p>
        </p:txBody>
      </p:sp>
      <p:sp>
        <p:nvSpPr>
          <p:cNvPr id="9" name="Textfeld 8">
            <a:extLst>
              <a:ext uri="{FF2B5EF4-FFF2-40B4-BE49-F238E27FC236}">
                <a16:creationId xmlns:a16="http://schemas.microsoft.com/office/drawing/2014/main" id="{513F273C-63AF-2781-D4D5-9DD0DEB81A95}"/>
              </a:ext>
            </a:extLst>
          </p:cNvPr>
          <p:cNvSpPr txBox="1"/>
          <p:nvPr/>
        </p:nvSpPr>
        <p:spPr>
          <a:xfrm rot="16200000">
            <a:off x="8282928" y="3075308"/>
            <a:ext cx="1099981" cy="184666"/>
          </a:xfrm>
          <a:prstGeom prst="rect">
            <a:avLst/>
          </a:prstGeom>
          <a:noFill/>
        </p:spPr>
        <p:txBody>
          <a:bodyPr wrap="none" rtlCol="0">
            <a:spAutoFit/>
          </a:bodyPr>
          <a:lstStyle/>
          <a:p>
            <a:r>
              <a:rPr lang="de-DE" sz="600" dirty="0">
                <a:solidFill>
                  <a:srgbClr val="3D5D72"/>
                </a:solidFill>
              </a:rPr>
              <a:t>Mehrfachnennung möglich</a:t>
            </a:r>
          </a:p>
        </p:txBody>
      </p:sp>
      <p:graphicFrame>
        <p:nvGraphicFramePr>
          <p:cNvPr id="3" name="Diagramm 2">
            <a:extLst>
              <a:ext uri="{FF2B5EF4-FFF2-40B4-BE49-F238E27FC236}">
                <a16:creationId xmlns:a16="http://schemas.microsoft.com/office/drawing/2014/main" id="{269AB272-D0E1-408C-EC89-EFFC7B2DD009}"/>
              </a:ext>
            </a:extLst>
          </p:cNvPr>
          <p:cNvGraphicFramePr>
            <a:graphicFrameLocks/>
          </p:cNvGraphicFramePr>
          <p:nvPr/>
        </p:nvGraphicFramePr>
        <p:xfrm>
          <a:off x="1536233" y="2568508"/>
          <a:ext cx="5725576" cy="22652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BE2B9B59-DA9D-9103-42DA-0E5C011BF786}"/>
              </a:ext>
            </a:extLst>
          </p:cNvPr>
          <p:cNvSpPr txBox="1"/>
          <p:nvPr/>
        </p:nvSpPr>
        <p:spPr>
          <a:xfrm>
            <a:off x="1355585" y="2340651"/>
            <a:ext cx="6435544" cy="276999"/>
          </a:xfrm>
          <a:prstGeom prst="rect">
            <a:avLst/>
          </a:prstGeom>
          <a:noFill/>
        </p:spPr>
        <p:txBody>
          <a:bodyPr wrap="none" rtlCol="0">
            <a:spAutoFit/>
          </a:bodyPr>
          <a:lstStyle/>
          <a:p>
            <a:pPr algn="ctr"/>
            <a:r>
              <a:rPr lang="de-DE" sz="1200" dirty="0">
                <a:solidFill>
                  <a:srgbClr val="3D5D72"/>
                </a:solidFill>
              </a:rPr>
              <a:t>„</a:t>
            </a:r>
            <a:r>
              <a:rPr lang="de-DE" sz="1200" b="1" dirty="0">
                <a:solidFill>
                  <a:srgbClr val="3D5D72"/>
                </a:solidFill>
              </a:rPr>
              <a:t>Am wichtigsten, um Klimaschutz und bezahlbares Wohnen zusammenzubringen ist …</a:t>
            </a:r>
            <a:r>
              <a:rPr lang="de-DE" sz="1200" dirty="0">
                <a:solidFill>
                  <a:srgbClr val="3D5D72"/>
                </a:solidFill>
              </a:rPr>
              <a:t>“</a:t>
            </a:r>
          </a:p>
        </p:txBody>
      </p:sp>
    </p:spTree>
    <p:extLst>
      <p:ext uri="{BB962C8B-B14F-4D97-AF65-F5344CB8AC3E}">
        <p14:creationId xmlns:p14="http://schemas.microsoft.com/office/powerpoint/2010/main" val="323767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FC37A-B8A5-CF2B-72AE-C77C7DA3D7F5}"/>
              </a:ext>
            </a:extLst>
          </p:cNvPr>
          <p:cNvSpPr>
            <a:spLocks noGrp="1"/>
          </p:cNvSpPr>
          <p:nvPr>
            <p:ph type="title"/>
          </p:nvPr>
        </p:nvSpPr>
        <p:spPr/>
        <p:txBody>
          <a:bodyPr>
            <a:normAutofit/>
          </a:bodyPr>
          <a:lstStyle/>
          <a:p>
            <a:r>
              <a:rPr lang="de-DE" b="1" dirty="0">
                <a:solidFill>
                  <a:srgbClr val="6EBD48"/>
                </a:solidFill>
              </a:rPr>
              <a:t>Umfrage „ausgewählte Beiträge aus den Unternehmen“</a:t>
            </a:r>
            <a:br>
              <a:rPr lang="de-DE" b="1" dirty="0">
                <a:solidFill>
                  <a:srgbClr val="6EBD48"/>
                </a:solidFill>
              </a:rPr>
            </a:br>
            <a:r>
              <a:rPr lang="de-DE" b="1" dirty="0"/>
              <a:t>Förderung &amp; Neubau/Modernisierung</a:t>
            </a:r>
            <a:endParaRPr lang="de-DE" dirty="0"/>
          </a:p>
        </p:txBody>
      </p:sp>
      <p:sp>
        <p:nvSpPr>
          <p:cNvPr id="3" name="Inhaltsplatzhalter 2">
            <a:extLst>
              <a:ext uri="{FF2B5EF4-FFF2-40B4-BE49-F238E27FC236}">
                <a16:creationId xmlns:a16="http://schemas.microsoft.com/office/drawing/2014/main" id="{B7FBE28F-EAA1-B969-595C-CA10EA2FF98B}"/>
              </a:ext>
            </a:extLst>
          </p:cNvPr>
          <p:cNvSpPr>
            <a:spLocks noGrp="1"/>
          </p:cNvSpPr>
          <p:nvPr>
            <p:ph idx="1"/>
          </p:nvPr>
        </p:nvSpPr>
        <p:spPr>
          <a:xfrm>
            <a:off x="457200" y="1200150"/>
            <a:ext cx="8219256" cy="3737371"/>
          </a:xfrm>
        </p:spPr>
        <p:txBody>
          <a:bodyPr>
            <a:noAutofit/>
          </a:bodyPr>
          <a:lstStyle/>
          <a:p>
            <a:pPr marL="285750" indent="-285750">
              <a:buFont typeface="Wingdings" panose="05000000000000000000" pitchFamily="2" charset="2"/>
              <a:buChar char="Ø"/>
            </a:pPr>
            <a:r>
              <a:rPr lang="de-DE" sz="1500" dirty="0">
                <a:solidFill>
                  <a:srgbClr val="3D5D72"/>
                </a:solidFill>
              </a:rPr>
              <a:t>„Zügigere Auszahlungsfreigabe von Fördermitteln mit verlässlichen Angaben. Man erhält zwar zügig nach Fördermittelantragseinreichung einen vorzeitigen Baubeginn, aber es kann von der Förderstelle nicht verbindlich gesagt werden, bis wann z. B die Labo Darlehen und Zuschüsse ausreichen kann (Personalmangel). In dieser Zeit müsste das Unternehmen mit eigener Liquidität in Vorkasse gehen und das ist risikobehaftet.“</a:t>
            </a:r>
          </a:p>
          <a:p>
            <a:pPr marL="285750" indent="-285750">
              <a:buFont typeface="Wingdings" panose="05000000000000000000" pitchFamily="2" charset="2"/>
              <a:buChar char="Ø"/>
            </a:pPr>
            <a:r>
              <a:rPr lang="de-DE" sz="1500" dirty="0">
                <a:solidFill>
                  <a:srgbClr val="3D5D72"/>
                </a:solidFill>
              </a:rPr>
              <a:t>„Wichtig wäre uns eine dauerhafte, verlässliche Bereitstellung von Fördermitteln, die ohne großen Aufwand und dadurch entstehende Kosten zu beantragen wären, das gilt für Bund und Land.“</a:t>
            </a:r>
          </a:p>
          <a:p>
            <a:pPr marL="285750" indent="-285750">
              <a:buFont typeface="Wingdings" panose="05000000000000000000" pitchFamily="2" charset="2"/>
              <a:buChar char="Ø"/>
            </a:pPr>
            <a:r>
              <a:rPr lang="de-DE" sz="1500" dirty="0">
                <a:solidFill>
                  <a:srgbClr val="3D5D72"/>
                </a:solidFill>
              </a:rPr>
              <a:t>„Die EOF-Förderung muss so gestaltet werden, dass nachhaltiger Wohnungsbau möglich ist. Falls es zur Verschlechterung der Konditionen kommt, wird das bei steigenden Baukosten zwangsläufig auf Kosten der Qualität der Bausubstanz gehen. Dies ist keine nachhaltige Lösung für Bestandshalter.“</a:t>
            </a:r>
          </a:p>
        </p:txBody>
      </p:sp>
      <p:sp>
        <p:nvSpPr>
          <p:cNvPr id="4" name="Foliennummernplatzhalter 3">
            <a:extLst>
              <a:ext uri="{FF2B5EF4-FFF2-40B4-BE49-F238E27FC236}">
                <a16:creationId xmlns:a16="http://schemas.microsoft.com/office/drawing/2014/main" id="{F326A020-1A08-2D53-5CB5-7FC4B5F81D43}"/>
              </a:ext>
            </a:extLst>
          </p:cNvPr>
          <p:cNvSpPr>
            <a:spLocks noGrp="1"/>
          </p:cNvSpPr>
          <p:nvPr>
            <p:ph type="sldNum" sz="quarter" idx="12"/>
          </p:nvPr>
        </p:nvSpPr>
        <p:spPr/>
        <p:txBody>
          <a:bodyPr/>
          <a:lstStyle/>
          <a:p>
            <a:fld id="{6691A161-0D27-478D-AAEB-D0BFEC36F99A}" type="slidenum">
              <a:rPr lang="de-DE" smtClean="0"/>
              <a:pPr/>
              <a:t>5</a:t>
            </a:fld>
            <a:endParaRPr lang="de-DE" dirty="0"/>
          </a:p>
        </p:txBody>
      </p:sp>
    </p:spTree>
    <p:extLst>
      <p:ext uri="{BB962C8B-B14F-4D97-AF65-F5344CB8AC3E}">
        <p14:creationId xmlns:p14="http://schemas.microsoft.com/office/powerpoint/2010/main" val="285714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FC37A-B8A5-CF2B-72AE-C77C7DA3D7F5}"/>
              </a:ext>
            </a:extLst>
          </p:cNvPr>
          <p:cNvSpPr>
            <a:spLocks noGrp="1"/>
          </p:cNvSpPr>
          <p:nvPr>
            <p:ph type="title"/>
          </p:nvPr>
        </p:nvSpPr>
        <p:spPr/>
        <p:txBody>
          <a:bodyPr>
            <a:normAutofit/>
          </a:bodyPr>
          <a:lstStyle/>
          <a:p>
            <a:r>
              <a:rPr lang="de-DE" b="1" dirty="0">
                <a:solidFill>
                  <a:srgbClr val="6EBD48"/>
                </a:solidFill>
              </a:rPr>
              <a:t>Umfrage „ausgewählte Beiträge aus den Unternehmen“</a:t>
            </a:r>
            <a:br>
              <a:rPr lang="de-DE" b="1" dirty="0">
                <a:solidFill>
                  <a:srgbClr val="6EBD48"/>
                </a:solidFill>
              </a:rPr>
            </a:br>
            <a:r>
              <a:rPr lang="de-DE" b="1" dirty="0"/>
              <a:t>Standards, Normen, Vorgaben</a:t>
            </a:r>
            <a:endParaRPr lang="de-DE" dirty="0"/>
          </a:p>
        </p:txBody>
      </p:sp>
      <p:sp>
        <p:nvSpPr>
          <p:cNvPr id="3" name="Inhaltsplatzhalter 2">
            <a:extLst>
              <a:ext uri="{FF2B5EF4-FFF2-40B4-BE49-F238E27FC236}">
                <a16:creationId xmlns:a16="http://schemas.microsoft.com/office/drawing/2014/main" id="{B7FBE28F-EAA1-B969-595C-CA10EA2FF98B}"/>
              </a:ext>
            </a:extLst>
          </p:cNvPr>
          <p:cNvSpPr>
            <a:spLocks noGrp="1"/>
          </p:cNvSpPr>
          <p:nvPr>
            <p:ph idx="1"/>
          </p:nvPr>
        </p:nvSpPr>
        <p:spPr>
          <a:xfrm>
            <a:off x="457200" y="1200151"/>
            <a:ext cx="8219256" cy="3243808"/>
          </a:xfrm>
        </p:spPr>
        <p:txBody>
          <a:bodyPr>
            <a:noAutofit/>
          </a:bodyPr>
          <a:lstStyle/>
          <a:p>
            <a:pPr marL="285750" indent="-285750">
              <a:buFont typeface="Wingdings" panose="05000000000000000000" pitchFamily="2" charset="2"/>
              <a:buChar char="Ø"/>
            </a:pPr>
            <a:r>
              <a:rPr lang="de-DE" sz="1400" dirty="0">
                <a:solidFill>
                  <a:srgbClr val="3D5D72"/>
                </a:solidFill>
              </a:rPr>
              <a:t>„Nachhaltigkeit und Gesamtkosten im Blick behalten! Je mehr Technik, desto höhere Instandhaltungskosten - was der Mieter bei Energie spart, gibt er in Wartung und Ersatzteilen (Kunststoffe, Rohölverbrauch, kaum recyclebar) um ein Vielfaches mehr aus - diese müssen ebenfalls produziert und um die Welt transportiert werden - die Gesamt-Ökobilanz wird kontinuierlich schlechter. Auch gibt es bereits heute zu wenig Fachleute, um eine Idee aus der Politiker-Villa auf die geförderte Wohnungswirtschaft zu skalieren."</a:t>
            </a:r>
          </a:p>
          <a:p>
            <a:pPr marL="285750" indent="-285750">
              <a:buFont typeface="Wingdings" panose="05000000000000000000" pitchFamily="2" charset="2"/>
              <a:buChar char="Ø"/>
            </a:pPr>
            <a:r>
              <a:rPr lang="de-DE" sz="1400" dirty="0">
                <a:solidFill>
                  <a:srgbClr val="3D5D72"/>
                </a:solidFill>
              </a:rPr>
              <a:t>„[Wir brauchen] Technologieoffenheit bei der Wärmeversorgung.“</a:t>
            </a:r>
          </a:p>
          <a:p>
            <a:pPr marL="285750" indent="-285750">
              <a:buFont typeface="Wingdings" panose="05000000000000000000" pitchFamily="2" charset="2"/>
              <a:buChar char="Ø"/>
            </a:pPr>
            <a:r>
              <a:rPr lang="de-DE" sz="1400" dirty="0">
                <a:solidFill>
                  <a:srgbClr val="3D5D72"/>
                </a:solidFill>
              </a:rPr>
              <a:t>„Die Abkehr von fossilen Brennstoffen muss Hand-in-Hand mit energetischer Sanierung der Gebäudehülle erfolgen, um Bestände langfristig attraktiv zu halten.“</a:t>
            </a:r>
          </a:p>
          <a:p>
            <a:pPr marL="285750" indent="-285750">
              <a:buFont typeface="Wingdings" panose="05000000000000000000" pitchFamily="2" charset="2"/>
              <a:buChar char="Ø"/>
            </a:pPr>
            <a:r>
              <a:rPr lang="de-DE" sz="1400" dirty="0">
                <a:solidFill>
                  <a:srgbClr val="3D5D72"/>
                </a:solidFill>
              </a:rPr>
              <a:t>„[Es ist mehr] Zusammenarbeit mit den örtlichen Energieversorgern in Verbindung mit der Wärmeplanung für die Investitionsplanungen bis 2029, Zielsetzung, Priorisierung von Maßnahmen, etc. [nötig].“</a:t>
            </a:r>
          </a:p>
          <a:p>
            <a:pPr marL="285750" indent="-285750">
              <a:buFont typeface="Wingdings" panose="05000000000000000000" pitchFamily="2" charset="2"/>
              <a:buChar char="Ø"/>
            </a:pPr>
            <a:endParaRPr lang="de-DE" sz="1400" dirty="0">
              <a:solidFill>
                <a:srgbClr val="3D5D72"/>
              </a:solidFill>
            </a:endParaRPr>
          </a:p>
          <a:p>
            <a:pPr marL="285750" indent="-285750">
              <a:buFont typeface="Wingdings" panose="05000000000000000000" pitchFamily="2" charset="2"/>
              <a:buChar char="Ø"/>
            </a:pPr>
            <a:endParaRPr lang="de-DE" sz="1400" dirty="0">
              <a:solidFill>
                <a:schemeClr val="tx2"/>
              </a:solidFill>
            </a:endParaRPr>
          </a:p>
          <a:p>
            <a:pPr marL="285750" indent="-285750">
              <a:buFont typeface="Wingdings" panose="05000000000000000000" pitchFamily="2" charset="2"/>
              <a:buChar char="Ø"/>
            </a:pPr>
            <a:endParaRPr lang="de-DE" sz="1400" dirty="0">
              <a:solidFill>
                <a:srgbClr val="3D5D72"/>
              </a:solidFill>
            </a:endParaRPr>
          </a:p>
        </p:txBody>
      </p:sp>
      <p:sp>
        <p:nvSpPr>
          <p:cNvPr id="4" name="Foliennummernplatzhalter 3">
            <a:extLst>
              <a:ext uri="{FF2B5EF4-FFF2-40B4-BE49-F238E27FC236}">
                <a16:creationId xmlns:a16="http://schemas.microsoft.com/office/drawing/2014/main" id="{F326A020-1A08-2D53-5CB5-7FC4B5F81D43}"/>
              </a:ext>
            </a:extLst>
          </p:cNvPr>
          <p:cNvSpPr>
            <a:spLocks noGrp="1"/>
          </p:cNvSpPr>
          <p:nvPr>
            <p:ph type="sldNum" sz="quarter" idx="12"/>
          </p:nvPr>
        </p:nvSpPr>
        <p:spPr/>
        <p:txBody>
          <a:bodyPr/>
          <a:lstStyle/>
          <a:p>
            <a:fld id="{6691A161-0D27-478D-AAEB-D0BFEC36F99A}" type="slidenum">
              <a:rPr lang="de-DE" smtClean="0"/>
              <a:pPr/>
              <a:t>6</a:t>
            </a:fld>
            <a:endParaRPr lang="de-DE" dirty="0"/>
          </a:p>
        </p:txBody>
      </p:sp>
    </p:spTree>
    <p:extLst>
      <p:ext uri="{BB962C8B-B14F-4D97-AF65-F5344CB8AC3E}">
        <p14:creationId xmlns:p14="http://schemas.microsoft.com/office/powerpoint/2010/main" val="269958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A5D32-57FE-E7C8-9816-B98EFD88C3C2}"/>
              </a:ext>
            </a:extLst>
          </p:cNvPr>
          <p:cNvSpPr>
            <a:spLocks noGrp="1"/>
          </p:cNvSpPr>
          <p:nvPr>
            <p:ph type="title"/>
          </p:nvPr>
        </p:nvSpPr>
        <p:spPr/>
        <p:txBody>
          <a:bodyPr>
            <a:normAutofit/>
          </a:bodyPr>
          <a:lstStyle/>
          <a:p>
            <a:r>
              <a:rPr lang="de-DE" sz="2200" dirty="0">
                <a:solidFill>
                  <a:srgbClr val="6EBD48"/>
                </a:solidFill>
              </a:rPr>
              <a:t>Wie steht es um das Bezahlbare Wohnen in Bayern?</a:t>
            </a:r>
            <a:br>
              <a:rPr lang="de-DE" dirty="0">
                <a:latin typeface="Segoe UI"/>
                <a:ea typeface="MS PGothic"/>
                <a:cs typeface="Segoe UI"/>
              </a:rPr>
            </a:br>
            <a:endParaRPr lang="de-DE" dirty="0"/>
          </a:p>
        </p:txBody>
      </p:sp>
      <p:sp>
        <p:nvSpPr>
          <p:cNvPr id="3" name="Inhaltsplatzhalter 2">
            <a:extLst>
              <a:ext uri="{FF2B5EF4-FFF2-40B4-BE49-F238E27FC236}">
                <a16:creationId xmlns:a16="http://schemas.microsoft.com/office/drawing/2014/main" id="{D02475F6-7E90-7395-F355-D68A2026E1CF}"/>
              </a:ext>
            </a:extLst>
          </p:cNvPr>
          <p:cNvSpPr>
            <a:spLocks noGrp="1"/>
          </p:cNvSpPr>
          <p:nvPr>
            <p:ph idx="1"/>
          </p:nvPr>
        </p:nvSpPr>
        <p:spPr>
          <a:xfrm>
            <a:off x="476833" y="1275606"/>
            <a:ext cx="8271631" cy="3281124"/>
          </a:xfrm>
        </p:spPr>
        <p:txBody>
          <a:bodyPr>
            <a:normAutofit/>
          </a:bodyPr>
          <a:lstStyle/>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Zu teure Grundstücke </a:t>
            </a:r>
          </a:p>
          <a:p>
            <a:pPr>
              <a:spcBef>
                <a:spcPts val="600"/>
              </a:spcBef>
              <a:buFont typeface="Wingdings" panose="05000000000000000000" pitchFamily="2" charset="2"/>
              <a:buChar char="Ø"/>
              <a:tabLst>
                <a:tab pos="723900" algn="l"/>
              </a:tabLst>
            </a:pPr>
            <a:r>
              <a:rPr lang="de-DE" dirty="0">
                <a:solidFill>
                  <a:srgbClr val="3D5D72"/>
                </a:solidFill>
              </a:rPr>
              <a:t>Zu hohe Baukosten (Baumaterial, Standards, Auflagen)</a:t>
            </a:r>
            <a:endParaRPr lang="de-DE" dirty="0">
              <a:solidFill>
                <a:srgbClr val="3D5D72"/>
              </a:solidFill>
              <a:sym typeface="Wingdings" panose="05000000000000000000" pitchFamily="2" charset="2"/>
            </a:endParaRP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Ungewisse Förderlandschaft (KfW- und EOF-Mittel)</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Neue Regeln für Kapitalmarktmittel (ESG-Vorgaben für Kreditgeber)</a:t>
            </a:r>
          </a:p>
          <a:p>
            <a:pPr>
              <a:spcBef>
                <a:spcPts val="600"/>
              </a:spcBef>
              <a:buFont typeface="Wingdings" panose="05000000000000000000" pitchFamily="2" charset="2"/>
              <a:buChar char="Ø"/>
              <a:tabLst>
                <a:tab pos="723900" algn="l"/>
              </a:tabLst>
            </a:pPr>
            <a:r>
              <a:rPr lang="de-DE" dirty="0">
                <a:solidFill>
                  <a:srgbClr val="3D5D72"/>
                </a:solidFill>
                <a:sym typeface="Wingdings" panose="05000000000000000000" pitchFamily="2" charset="2"/>
              </a:rPr>
              <a:t>Fachkräftemangel im Baugewerbe und bei den Wohnungsunternehmen</a:t>
            </a:r>
            <a:endParaRPr lang="de-DE" dirty="0">
              <a:solidFill>
                <a:srgbClr val="3D5D72"/>
              </a:solidFill>
            </a:endParaRPr>
          </a:p>
        </p:txBody>
      </p:sp>
      <p:sp>
        <p:nvSpPr>
          <p:cNvPr id="4" name="Foliennummernplatzhalter 3">
            <a:extLst>
              <a:ext uri="{FF2B5EF4-FFF2-40B4-BE49-F238E27FC236}">
                <a16:creationId xmlns:a16="http://schemas.microsoft.com/office/drawing/2014/main" id="{2D30677D-1B64-84BD-89D8-3701896C5C0C}"/>
              </a:ext>
            </a:extLst>
          </p:cNvPr>
          <p:cNvSpPr>
            <a:spLocks noGrp="1"/>
          </p:cNvSpPr>
          <p:nvPr>
            <p:ph type="sldNum" sz="quarter" idx="12"/>
          </p:nvPr>
        </p:nvSpPr>
        <p:spPr/>
        <p:txBody>
          <a:bodyPr/>
          <a:lstStyle/>
          <a:p>
            <a:fld id="{6691A161-0D27-478D-AAEB-D0BFEC36F99A}" type="slidenum">
              <a:rPr lang="de-DE" smtClean="0"/>
              <a:pPr/>
              <a:t>7</a:t>
            </a:fld>
            <a:endParaRPr lang="de-DE" dirty="0"/>
          </a:p>
        </p:txBody>
      </p:sp>
      <p:sp>
        <p:nvSpPr>
          <p:cNvPr id="5" name="Pfeil: nach rechts 4">
            <a:extLst>
              <a:ext uri="{FF2B5EF4-FFF2-40B4-BE49-F238E27FC236}">
                <a16:creationId xmlns:a16="http://schemas.microsoft.com/office/drawing/2014/main" id="{D7E11398-FA2E-2009-E9E1-9545FBEED361}"/>
              </a:ext>
            </a:extLst>
          </p:cNvPr>
          <p:cNvSpPr/>
          <p:nvPr/>
        </p:nvSpPr>
        <p:spPr>
          <a:xfrm>
            <a:off x="1331640" y="3354546"/>
            <a:ext cx="720080" cy="3066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6FD512D2-4E22-4232-B6F4-68869B000766}"/>
              </a:ext>
            </a:extLst>
          </p:cNvPr>
          <p:cNvSpPr txBox="1"/>
          <p:nvPr/>
        </p:nvSpPr>
        <p:spPr>
          <a:xfrm>
            <a:off x="2081955" y="3311074"/>
            <a:ext cx="5608330" cy="369332"/>
          </a:xfrm>
          <a:prstGeom prst="rect">
            <a:avLst/>
          </a:prstGeom>
          <a:noFill/>
        </p:spPr>
        <p:txBody>
          <a:bodyPr wrap="none" rtlCol="0">
            <a:spAutoFit/>
          </a:bodyPr>
          <a:lstStyle/>
          <a:p>
            <a:pPr algn="l"/>
            <a:r>
              <a:rPr lang="de-DE" dirty="0">
                <a:solidFill>
                  <a:srgbClr val="3D5D72"/>
                </a:solidFill>
                <a:latin typeface="Segoe UI" panose="020B0502040204020203" pitchFamily="34" charset="0"/>
                <a:cs typeface="Segoe UI" panose="020B0502040204020203" pitchFamily="34" charset="0"/>
                <a:sym typeface="Arial" pitchFamily="34" charset="0"/>
              </a:rPr>
              <a:t>Bündel von Herausforderungen – Wie Weitermachen?</a:t>
            </a:r>
          </a:p>
        </p:txBody>
      </p:sp>
      <p:sp>
        <p:nvSpPr>
          <p:cNvPr id="7" name="Pfeil: nach rechts 6">
            <a:extLst>
              <a:ext uri="{FF2B5EF4-FFF2-40B4-BE49-F238E27FC236}">
                <a16:creationId xmlns:a16="http://schemas.microsoft.com/office/drawing/2014/main" id="{45893340-A774-1C7B-2012-96CA10FD11C7}"/>
              </a:ext>
            </a:extLst>
          </p:cNvPr>
          <p:cNvSpPr/>
          <p:nvPr/>
        </p:nvSpPr>
        <p:spPr>
          <a:xfrm>
            <a:off x="1331640" y="3993326"/>
            <a:ext cx="720080" cy="3066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A2361BF7-D865-92F8-6B59-C76842E47DF4}"/>
              </a:ext>
            </a:extLst>
          </p:cNvPr>
          <p:cNvSpPr txBox="1"/>
          <p:nvPr/>
        </p:nvSpPr>
        <p:spPr>
          <a:xfrm>
            <a:off x="2081955" y="3810466"/>
            <a:ext cx="6544345" cy="646331"/>
          </a:xfrm>
          <a:prstGeom prst="rect">
            <a:avLst/>
          </a:prstGeom>
          <a:noFill/>
        </p:spPr>
        <p:txBody>
          <a:bodyPr wrap="square" rtlCol="0">
            <a:spAutoFit/>
          </a:bodyPr>
          <a:lstStyle/>
          <a:p>
            <a:pPr algn="l"/>
            <a:r>
              <a:rPr lang="de-DE" b="1" dirty="0">
                <a:solidFill>
                  <a:srgbClr val="FFC000"/>
                </a:solidFill>
                <a:latin typeface="Segoe UI" panose="020B0502040204020203" pitchFamily="34" charset="0"/>
                <a:cs typeface="Segoe UI" panose="020B0502040204020203" pitchFamily="34" charset="0"/>
                <a:sym typeface="Arial" pitchFamily="34" charset="0"/>
              </a:rPr>
              <a:t>Die Geschichte der bayrischen WohWi zeigt: sozial orientierte WU hatten oft schwierige Rahmenbedingungen</a:t>
            </a:r>
          </a:p>
        </p:txBody>
      </p:sp>
    </p:spTree>
    <p:extLst>
      <p:ext uri="{BB962C8B-B14F-4D97-AF65-F5344CB8AC3E}">
        <p14:creationId xmlns:p14="http://schemas.microsoft.com/office/powerpoint/2010/main" val="48649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FD30B-DEE6-1774-CCCB-BC7514EE1550}"/>
              </a:ext>
            </a:extLst>
          </p:cNvPr>
          <p:cNvSpPr>
            <a:spLocks noGrp="1"/>
          </p:cNvSpPr>
          <p:nvPr>
            <p:ph type="title"/>
          </p:nvPr>
        </p:nvSpPr>
        <p:spPr/>
        <p:txBody>
          <a:bodyPr/>
          <a:lstStyle/>
          <a:p>
            <a:r>
              <a:rPr lang="de-DE" dirty="0">
                <a:solidFill>
                  <a:srgbClr val="6EBD48"/>
                </a:solidFill>
              </a:rPr>
              <a:t>Die Wohnungsfrage – Die Geschichte der Wohnungswirtschaft</a:t>
            </a:r>
            <a:br>
              <a:rPr lang="de-DE" dirty="0"/>
            </a:br>
            <a:r>
              <a:rPr lang="de-DE" dirty="0"/>
              <a:t>Aus dem Archiv der Verbandszeitschrift</a:t>
            </a:r>
          </a:p>
        </p:txBody>
      </p:sp>
      <p:sp>
        <p:nvSpPr>
          <p:cNvPr id="3" name="Foliennummernplatzhalter 2">
            <a:extLst>
              <a:ext uri="{FF2B5EF4-FFF2-40B4-BE49-F238E27FC236}">
                <a16:creationId xmlns:a16="http://schemas.microsoft.com/office/drawing/2014/main" id="{606EA61F-B886-8BB3-9459-485765C74212}"/>
              </a:ext>
            </a:extLst>
          </p:cNvPr>
          <p:cNvSpPr>
            <a:spLocks noGrp="1"/>
          </p:cNvSpPr>
          <p:nvPr>
            <p:ph type="sldNum" sz="quarter" idx="12"/>
          </p:nvPr>
        </p:nvSpPr>
        <p:spPr/>
        <p:txBody>
          <a:bodyPr/>
          <a:lstStyle/>
          <a:p>
            <a:fld id="{6691A161-0D27-478D-AAEB-D0BFEC36F99A}" type="slidenum">
              <a:rPr lang="de-DE" smtClean="0"/>
              <a:pPr/>
              <a:t>8</a:t>
            </a:fld>
            <a:endParaRPr lang="de-DE"/>
          </a:p>
        </p:txBody>
      </p:sp>
      <p:sp>
        <p:nvSpPr>
          <p:cNvPr id="4" name="Textfeld 3">
            <a:extLst>
              <a:ext uri="{FF2B5EF4-FFF2-40B4-BE49-F238E27FC236}">
                <a16:creationId xmlns:a16="http://schemas.microsoft.com/office/drawing/2014/main" id="{E65F7CEC-2A8B-AAB1-D238-977FFFAB5B61}"/>
              </a:ext>
            </a:extLst>
          </p:cNvPr>
          <p:cNvSpPr txBox="1"/>
          <p:nvPr/>
        </p:nvSpPr>
        <p:spPr>
          <a:xfrm>
            <a:off x="457200" y="1203598"/>
            <a:ext cx="1738536" cy="369332"/>
          </a:xfrm>
          <a:prstGeom prst="rect">
            <a:avLst/>
          </a:prstGeom>
          <a:noFill/>
        </p:spPr>
        <p:txBody>
          <a:bodyPr wrap="square" rtlCol="0">
            <a:spAutoFit/>
          </a:bodyPr>
          <a:lstStyle/>
          <a:p>
            <a:r>
              <a:rPr lang="de-DE" b="1" dirty="0">
                <a:solidFill>
                  <a:schemeClr val="bg2"/>
                </a:solidFill>
              </a:rPr>
              <a:t>1925</a:t>
            </a:r>
          </a:p>
        </p:txBody>
      </p:sp>
      <p:sp>
        <p:nvSpPr>
          <p:cNvPr id="8" name="Textfeld 7">
            <a:extLst>
              <a:ext uri="{FF2B5EF4-FFF2-40B4-BE49-F238E27FC236}">
                <a16:creationId xmlns:a16="http://schemas.microsoft.com/office/drawing/2014/main" id="{0DF152D2-C247-D378-1C81-DE95A150CC01}"/>
              </a:ext>
            </a:extLst>
          </p:cNvPr>
          <p:cNvSpPr txBox="1"/>
          <p:nvPr/>
        </p:nvSpPr>
        <p:spPr>
          <a:xfrm>
            <a:off x="469404" y="1491630"/>
            <a:ext cx="3960440" cy="3262432"/>
          </a:xfrm>
          <a:prstGeom prst="rect">
            <a:avLst/>
          </a:prstGeom>
          <a:noFill/>
        </p:spPr>
        <p:txBody>
          <a:bodyPr wrap="square" rtlCol="0">
            <a:spAutoFit/>
          </a:bodyPr>
          <a:lstStyle/>
          <a:p>
            <a:r>
              <a:rPr lang="de-DE" sz="1400" b="1" dirty="0">
                <a:solidFill>
                  <a:srgbClr val="3D5D72"/>
                </a:solidFill>
              </a:rPr>
              <a:t>Die Wohnungsfrage im Bayerischen Landtag</a:t>
            </a:r>
          </a:p>
          <a:p>
            <a:endParaRPr lang="de-DE" sz="1400" b="1" dirty="0">
              <a:solidFill>
                <a:srgbClr val="3D5D72"/>
              </a:solidFill>
            </a:endParaRPr>
          </a:p>
          <a:p>
            <a:pPr>
              <a:spcAft>
                <a:spcPts val="600"/>
              </a:spcAft>
            </a:pPr>
            <a:r>
              <a:rPr lang="de-DE" sz="1400" dirty="0">
                <a:solidFill>
                  <a:srgbClr val="3D5D72"/>
                </a:solidFill>
              </a:rPr>
              <a:t>… die </a:t>
            </a:r>
            <a:r>
              <a:rPr lang="de-DE" sz="1400" b="1" dirty="0">
                <a:solidFill>
                  <a:srgbClr val="3D5D72"/>
                </a:solidFill>
              </a:rPr>
              <a:t>Frage der Wohnfürsorge </a:t>
            </a:r>
            <a:r>
              <a:rPr lang="de-DE" sz="1400" dirty="0">
                <a:solidFill>
                  <a:srgbClr val="3D5D72"/>
                </a:solidFill>
              </a:rPr>
              <a:t>nimmt einen breiten Raum in den Verhandlungen des neu gewählten Landtags ein. </a:t>
            </a:r>
          </a:p>
          <a:p>
            <a:pPr>
              <a:spcAft>
                <a:spcPts val="600"/>
              </a:spcAft>
            </a:pPr>
            <a:r>
              <a:rPr lang="de-DE" sz="1400" dirty="0">
                <a:solidFill>
                  <a:srgbClr val="3D5D72"/>
                </a:solidFill>
              </a:rPr>
              <a:t>… bei dem alljährlich großen Neubaubedarf von weiteren Wohnungen besteht für die nächsten Jahre </a:t>
            </a:r>
            <a:r>
              <a:rPr lang="de-DE" sz="1400" b="1" dirty="0">
                <a:solidFill>
                  <a:srgbClr val="3D5D72"/>
                </a:solidFill>
              </a:rPr>
              <a:t>keine Aussicht auf Besserung des Wohnungsmarkts</a:t>
            </a:r>
            <a:r>
              <a:rPr lang="de-DE" sz="1400" dirty="0">
                <a:solidFill>
                  <a:srgbClr val="3D5D72"/>
                </a:solidFill>
              </a:rPr>
              <a:t>.</a:t>
            </a:r>
          </a:p>
          <a:p>
            <a:r>
              <a:rPr lang="de-DE" sz="1400" dirty="0">
                <a:solidFill>
                  <a:srgbClr val="3D5D72"/>
                </a:solidFill>
              </a:rPr>
              <a:t>… Die Tatsache, dass im Jahr 1924 allein 2.000 Wohnungen durch die Baugenossenschaften errichtet werden konnten, gibt mir Anlass der uneigennützigen Tätigkeit der bayerischen Baugenossenschaften zu gedenken.</a:t>
            </a:r>
          </a:p>
        </p:txBody>
      </p:sp>
      <p:sp>
        <p:nvSpPr>
          <p:cNvPr id="9" name="Textfeld 8">
            <a:extLst>
              <a:ext uri="{FF2B5EF4-FFF2-40B4-BE49-F238E27FC236}">
                <a16:creationId xmlns:a16="http://schemas.microsoft.com/office/drawing/2014/main" id="{5A5ED9CD-39C7-2CC9-023A-78B05C920B50}"/>
              </a:ext>
            </a:extLst>
          </p:cNvPr>
          <p:cNvSpPr txBox="1"/>
          <p:nvPr/>
        </p:nvSpPr>
        <p:spPr>
          <a:xfrm>
            <a:off x="4521697" y="1491630"/>
            <a:ext cx="3960440" cy="2754600"/>
          </a:xfrm>
          <a:prstGeom prst="rect">
            <a:avLst/>
          </a:prstGeom>
          <a:noFill/>
        </p:spPr>
        <p:txBody>
          <a:bodyPr wrap="square" rtlCol="0">
            <a:spAutoFit/>
          </a:bodyPr>
          <a:lstStyle/>
          <a:p>
            <a:pPr>
              <a:spcAft>
                <a:spcPts val="600"/>
              </a:spcAft>
            </a:pPr>
            <a:r>
              <a:rPr lang="de-DE" sz="1400" dirty="0">
                <a:solidFill>
                  <a:srgbClr val="3D5D72"/>
                </a:solidFill>
              </a:rPr>
              <a:t>… Es muss mit allem Ernst gesagt werden, </a:t>
            </a:r>
            <a:r>
              <a:rPr lang="de-DE" sz="1400" b="1" dirty="0">
                <a:solidFill>
                  <a:srgbClr val="3D5D72"/>
                </a:solidFill>
              </a:rPr>
              <a:t>bloße Hausverwaltungen sollen unsere bayerischen Baugenossenschaften nicht sein </a:t>
            </a:r>
            <a:r>
              <a:rPr lang="de-DE" sz="1400" dirty="0">
                <a:solidFill>
                  <a:srgbClr val="3D5D72"/>
                </a:solidFill>
              </a:rPr>
              <a:t>und nicht werden. </a:t>
            </a:r>
          </a:p>
          <a:p>
            <a:r>
              <a:rPr lang="de-DE" sz="1400" dirty="0">
                <a:solidFill>
                  <a:srgbClr val="3D5D72"/>
                </a:solidFill>
              </a:rPr>
              <a:t>Für die wohnungslosen Genossen müssen die Inhaber von Genossenschaftswohnungen Opfer bringen. Nicht recht billig zu wohnen auf Kosten der Dritten, ist die Aufgabe von Genossenschaften, sondern </a:t>
            </a:r>
            <a:r>
              <a:rPr lang="de-DE" sz="1400" b="1" dirty="0">
                <a:solidFill>
                  <a:srgbClr val="3D5D72"/>
                </a:solidFill>
              </a:rPr>
              <a:t>gut und sicher zu wohnen und dafür den Bau von immer neuen Kleinwohnungen zu erledigen </a:t>
            </a:r>
            <a:r>
              <a:rPr lang="de-DE" sz="1400" dirty="0">
                <a:solidFill>
                  <a:srgbClr val="3D5D72"/>
                </a:solidFill>
              </a:rPr>
              <a:t>ist die Aufgabe der Genossenschaften.</a:t>
            </a:r>
          </a:p>
        </p:txBody>
      </p:sp>
    </p:spTree>
    <p:extLst>
      <p:ext uri="{BB962C8B-B14F-4D97-AF65-F5344CB8AC3E}">
        <p14:creationId xmlns:p14="http://schemas.microsoft.com/office/powerpoint/2010/main" val="398307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5309-5D23-7B3B-E9C2-7EF6CE8B1A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7640D1-38B4-38F2-F322-8914EBA77AEE}"/>
              </a:ext>
            </a:extLst>
          </p:cNvPr>
          <p:cNvSpPr>
            <a:spLocks noGrp="1"/>
          </p:cNvSpPr>
          <p:nvPr>
            <p:ph type="title"/>
          </p:nvPr>
        </p:nvSpPr>
        <p:spPr/>
        <p:txBody>
          <a:bodyPr/>
          <a:lstStyle/>
          <a:p>
            <a:r>
              <a:rPr lang="de-DE" dirty="0">
                <a:solidFill>
                  <a:srgbClr val="6EBD48"/>
                </a:solidFill>
              </a:rPr>
              <a:t>Die Wohnungsfrage – Die Geschichte der Wohnungswirtschaft</a:t>
            </a:r>
            <a:br>
              <a:rPr lang="de-DE" dirty="0"/>
            </a:br>
            <a:r>
              <a:rPr lang="de-DE" dirty="0"/>
              <a:t>Aus dem Archiv der Verbandszeitschrift</a:t>
            </a:r>
          </a:p>
        </p:txBody>
      </p:sp>
      <p:sp>
        <p:nvSpPr>
          <p:cNvPr id="3" name="Foliennummernplatzhalter 2">
            <a:extLst>
              <a:ext uri="{FF2B5EF4-FFF2-40B4-BE49-F238E27FC236}">
                <a16:creationId xmlns:a16="http://schemas.microsoft.com/office/drawing/2014/main" id="{A779C5FD-7417-5287-6E82-D689FA1B6F93}"/>
              </a:ext>
            </a:extLst>
          </p:cNvPr>
          <p:cNvSpPr>
            <a:spLocks noGrp="1"/>
          </p:cNvSpPr>
          <p:nvPr>
            <p:ph type="sldNum" sz="quarter" idx="12"/>
          </p:nvPr>
        </p:nvSpPr>
        <p:spPr/>
        <p:txBody>
          <a:bodyPr/>
          <a:lstStyle/>
          <a:p>
            <a:fld id="{6691A161-0D27-478D-AAEB-D0BFEC36F99A}" type="slidenum">
              <a:rPr lang="de-DE" smtClean="0"/>
              <a:pPr/>
              <a:t>9</a:t>
            </a:fld>
            <a:endParaRPr lang="de-DE"/>
          </a:p>
        </p:txBody>
      </p:sp>
      <p:sp>
        <p:nvSpPr>
          <p:cNvPr id="4" name="Textfeld 3">
            <a:extLst>
              <a:ext uri="{FF2B5EF4-FFF2-40B4-BE49-F238E27FC236}">
                <a16:creationId xmlns:a16="http://schemas.microsoft.com/office/drawing/2014/main" id="{1683F041-007D-1D0C-BF8C-048E8FCA02C1}"/>
              </a:ext>
            </a:extLst>
          </p:cNvPr>
          <p:cNvSpPr txBox="1"/>
          <p:nvPr/>
        </p:nvSpPr>
        <p:spPr>
          <a:xfrm>
            <a:off x="457200" y="1203598"/>
            <a:ext cx="1738536" cy="369332"/>
          </a:xfrm>
          <a:prstGeom prst="rect">
            <a:avLst/>
          </a:prstGeom>
          <a:noFill/>
        </p:spPr>
        <p:txBody>
          <a:bodyPr wrap="square" rtlCol="0">
            <a:spAutoFit/>
          </a:bodyPr>
          <a:lstStyle/>
          <a:p>
            <a:r>
              <a:rPr lang="de-DE" b="1" dirty="0">
                <a:solidFill>
                  <a:schemeClr val="bg2"/>
                </a:solidFill>
              </a:rPr>
              <a:t>1950</a:t>
            </a:r>
          </a:p>
        </p:txBody>
      </p:sp>
      <p:sp>
        <p:nvSpPr>
          <p:cNvPr id="8" name="Textfeld 7">
            <a:extLst>
              <a:ext uri="{FF2B5EF4-FFF2-40B4-BE49-F238E27FC236}">
                <a16:creationId xmlns:a16="http://schemas.microsoft.com/office/drawing/2014/main" id="{BF6B2228-0390-C574-D1AD-663DD38B3B0C}"/>
              </a:ext>
            </a:extLst>
          </p:cNvPr>
          <p:cNvSpPr txBox="1"/>
          <p:nvPr/>
        </p:nvSpPr>
        <p:spPr>
          <a:xfrm>
            <a:off x="468598" y="1491630"/>
            <a:ext cx="3960440" cy="2970044"/>
          </a:xfrm>
          <a:prstGeom prst="rect">
            <a:avLst/>
          </a:prstGeom>
          <a:noFill/>
        </p:spPr>
        <p:txBody>
          <a:bodyPr wrap="square" rtlCol="0">
            <a:spAutoFit/>
          </a:bodyPr>
          <a:lstStyle/>
          <a:p>
            <a:r>
              <a:rPr lang="de-DE" sz="1400" b="1" dirty="0">
                <a:solidFill>
                  <a:srgbClr val="3D5D72"/>
                </a:solidFill>
              </a:rPr>
              <a:t>Furcht und Hoffnung an der Schwelle der Halbjahrhundertwende</a:t>
            </a:r>
          </a:p>
          <a:p>
            <a:endParaRPr lang="de-DE" sz="1400" b="1" dirty="0">
              <a:solidFill>
                <a:srgbClr val="3D5D72"/>
              </a:solidFill>
            </a:endParaRPr>
          </a:p>
          <a:p>
            <a:pPr>
              <a:spcAft>
                <a:spcPts val="600"/>
              </a:spcAft>
            </a:pPr>
            <a:r>
              <a:rPr lang="de-DE" sz="1400" dirty="0">
                <a:solidFill>
                  <a:srgbClr val="3D5D72"/>
                </a:solidFill>
              </a:rPr>
              <a:t>… Wir sind besorgt, dass die friedliche </a:t>
            </a:r>
            <a:r>
              <a:rPr lang="de-DE" sz="1400" b="1" dirty="0">
                <a:solidFill>
                  <a:srgbClr val="3D5D72"/>
                </a:solidFill>
              </a:rPr>
              <a:t>Aufbauarbeit</a:t>
            </a:r>
            <a:r>
              <a:rPr lang="de-DE" sz="1400" dirty="0">
                <a:solidFill>
                  <a:srgbClr val="3D5D72"/>
                </a:solidFill>
              </a:rPr>
              <a:t> durch die Rüstungsproduktion verdrängt werden könnte. Die </a:t>
            </a:r>
            <a:r>
              <a:rPr lang="de-DE" sz="1400" b="1" dirty="0">
                <a:solidFill>
                  <a:srgbClr val="3D5D72"/>
                </a:solidFill>
              </a:rPr>
              <a:t>Finanzierung</a:t>
            </a:r>
            <a:r>
              <a:rPr lang="de-DE" sz="1400" dirty="0">
                <a:solidFill>
                  <a:srgbClr val="3D5D72"/>
                </a:solidFill>
              </a:rPr>
              <a:t> des nächsten Wohnungsbauprogramms ist noch völlig ungeklärt. </a:t>
            </a:r>
          </a:p>
          <a:p>
            <a:r>
              <a:rPr lang="de-DE" sz="1400" dirty="0">
                <a:solidFill>
                  <a:srgbClr val="3D5D72"/>
                </a:solidFill>
              </a:rPr>
              <a:t>Die </a:t>
            </a:r>
            <a:r>
              <a:rPr lang="de-DE" sz="1400" b="1" dirty="0">
                <a:solidFill>
                  <a:srgbClr val="3D5D72"/>
                </a:solidFill>
              </a:rPr>
              <a:t>Baustoffbeschaffung</a:t>
            </a:r>
            <a:r>
              <a:rPr lang="de-DE" sz="1400" dirty="0">
                <a:solidFill>
                  <a:srgbClr val="3D5D72"/>
                </a:solidFill>
              </a:rPr>
              <a:t> kann gefährdet sein … und niemand weiß, ob die </a:t>
            </a:r>
            <a:r>
              <a:rPr lang="de-DE" sz="1400" b="1" dirty="0">
                <a:solidFill>
                  <a:srgbClr val="3D5D72"/>
                </a:solidFill>
              </a:rPr>
              <a:t>Arbeitskräfte</a:t>
            </a:r>
            <a:r>
              <a:rPr lang="de-DE" sz="1400" dirty="0">
                <a:solidFill>
                  <a:srgbClr val="3D5D72"/>
                </a:solidFill>
              </a:rPr>
              <a:t> für den unerlässlichen Wohnungsbau zur Verfügung stehen werden.</a:t>
            </a:r>
          </a:p>
          <a:p>
            <a:r>
              <a:rPr lang="de-DE" sz="1400" dirty="0">
                <a:solidFill>
                  <a:srgbClr val="3D5D72"/>
                </a:solidFill>
              </a:rPr>
              <a:t>[Vor dem Hintergrund des Ost-West-Konflikts]</a:t>
            </a:r>
          </a:p>
        </p:txBody>
      </p:sp>
      <p:sp>
        <p:nvSpPr>
          <p:cNvPr id="5" name="Textfeld 4">
            <a:extLst>
              <a:ext uri="{FF2B5EF4-FFF2-40B4-BE49-F238E27FC236}">
                <a16:creationId xmlns:a16="http://schemas.microsoft.com/office/drawing/2014/main" id="{4B7C314B-7139-B1A8-504A-029EAAF9E190}"/>
              </a:ext>
            </a:extLst>
          </p:cNvPr>
          <p:cNvSpPr txBox="1"/>
          <p:nvPr/>
        </p:nvSpPr>
        <p:spPr>
          <a:xfrm>
            <a:off x="4521696" y="1491630"/>
            <a:ext cx="4082751" cy="3323987"/>
          </a:xfrm>
          <a:prstGeom prst="rect">
            <a:avLst/>
          </a:prstGeom>
          <a:noFill/>
        </p:spPr>
        <p:txBody>
          <a:bodyPr wrap="square" rtlCol="0">
            <a:spAutoFit/>
          </a:bodyPr>
          <a:lstStyle/>
          <a:p>
            <a:r>
              <a:rPr lang="de-DE" sz="1400" b="1" dirty="0">
                <a:solidFill>
                  <a:srgbClr val="3D5D72"/>
                </a:solidFill>
              </a:rPr>
              <a:t>Ausgewählte Titel:</a:t>
            </a:r>
          </a:p>
          <a:p>
            <a:endParaRPr lang="de-DE" sz="1400" dirty="0"/>
          </a:p>
          <a:p>
            <a:r>
              <a:rPr lang="de-DE" sz="1400" b="1" dirty="0">
                <a:solidFill>
                  <a:schemeClr val="tx2"/>
                </a:solidFill>
              </a:rPr>
              <a:t>Fehlt es an Baugenossenschaften?</a:t>
            </a:r>
          </a:p>
          <a:p>
            <a:endParaRPr lang="de-DE" sz="1400" b="1" dirty="0">
              <a:solidFill>
                <a:schemeClr val="tx2"/>
              </a:solidFill>
            </a:endParaRPr>
          </a:p>
          <a:p>
            <a:r>
              <a:rPr lang="de-DE" sz="1400" b="1" dirty="0">
                <a:solidFill>
                  <a:schemeClr val="tx2"/>
                </a:solidFill>
              </a:rPr>
              <a:t>Wir schauen uns die Preise an!</a:t>
            </a:r>
          </a:p>
          <a:p>
            <a:endParaRPr lang="de-DE" sz="1400" b="1" dirty="0">
              <a:solidFill>
                <a:schemeClr val="tx2"/>
              </a:solidFill>
            </a:endParaRPr>
          </a:p>
          <a:p>
            <a:r>
              <a:rPr lang="de-DE" sz="1400" b="1" dirty="0">
                <a:solidFill>
                  <a:schemeClr val="tx2"/>
                </a:solidFill>
              </a:rPr>
              <a:t>Baukostensenkung durch Rationalisierung</a:t>
            </a:r>
          </a:p>
          <a:p>
            <a:endParaRPr lang="de-DE" sz="1400" b="1" dirty="0">
              <a:solidFill>
                <a:schemeClr val="tx2"/>
              </a:solidFill>
            </a:endParaRPr>
          </a:p>
          <a:p>
            <a:r>
              <a:rPr lang="de-DE" sz="1400" b="1" dirty="0">
                <a:solidFill>
                  <a:schemeClr val="tx2"/>
                </a:solidFill>
              </a:rPr>
              <a:t>Ein neuer Typ für den sozialen Wohnungsbau?</a:t>
            </a:r>
          </a:p>
          <a:p>
            <a:endParaRPr lang="de-DE" sz="1400" b="1" dirty="0">
              <a:solidFill>
                <a:schemeClr val="tx2"/>
              </a:solidFill>
            </a:endParaRPr>
          </a:p>
          <a:p>
            <a:r>
              <a:rPr lang="de-DE" sz="1400" b="1" dirty="0">
                <a:solidFill>
                  <a:schemeClr val="tx2"/>
                </a:solidFill>
              </a:rPr>
              <a:t>Offener Brief: Förderung des sozialen Wohnungsbaus durch die Gemeinden</a:t>
            </a:r>
          </a:p>
          <a:p>
            <a:endParaRPr lang="de-DE" sz="1400" b="1" dirty="0">
              <a:solidFill>
                <a:schemeClr val="tx2"/>
              </a:solidFill>
            </a:endParaRPr>
          </a:p>
          <a:p>
            <a:r>
              <a:rPr lang="de-DE" sz="1400" b="1" dirty="0">
                <a:solidFill>
                  <a:schemeClr val="tx2"/>
                </a:solidFill>
              </a:rPr>
              <a:t>Entbürokratisierung des Wohnungsbaus</a:t>
            </a:r>
          </a:p>
          <a:p>
            <a:endParaRPr lang="de-DE" sz="1400" b="1" dirty="0">
              <a:solidFill>
                <a:schemeClr val="tx2"/>
              </a:solidFill>
            </a:endParaRPr>
          </a:p>
        </p:txBody>
      </p:sp>
    </p:spTree>
    <p:extLst>
      <p:ext uri="{BB962C8B-B14F-4D97-AF65-F5344CB8AC3E}">
        <p14:creationId xmlns:p14="http://schemas.microsoft.com/office/powerpoint/2010/main" val="944084586"/>
      </p:ext>
    </p:extLst>
  </p:cSld>
  <p:clrMapOvr>
    <a:masterClrMapping/>
  </p:clrMapOvr>
</p:sld>
</file>

<file path=ppt/theme/theme1.xml><?xml version="1.0" encoding="utf-8"?>
<a:theme xmlns:a="http://schemas.openxmlformats.org/drawingml/2006/main" name="VdW Bayern mit Füllfarbe">
  <a:themeElements>
    <a:clrScheme name="VdW Farben">
      <a:dk1>
        <a:sysClr val="windowText" lastClr="000000"/>
      </a:dk1>
      <a:lt1>
        <a:sysClr val="window" lastClr="FFFFFF"/>
      </a:lt1>
      <a:dk2>
        <a:srgbClr val="3D5D72"/>
      </a:dk2>
      <a:lt2>
        <a:srgbClr val="6EBD48"/>
      </a:lt2>
      <a:accent1>
        <a:srgbClr val="F69B38"/>
      </a:accent1>
      <a:accent2>
        <a:srgbClr val="DA5835"/>
      </a:accent2>
      <a:accent3>
        <a:srgbClr val="4AC1EB"/>
      </a:accent3>
      <a:accent4>
        <a:srgbClr val="FF1E00"/>
      </a:accent4>
      <a:accent5>
        <a:srgbClr val="2582C5"/>
      </a:accent5>
      <a:accent6>
        <a:srgbClr val="004070"/>
      </a:accent6>
      <a:hlink>
        <a:srgbClr val="000000"/>
      </a:hlink>
      <a:folHlink>
        <a:srgbClr val="3D5D72"/>
      </a:folHlink>
    </a:clrScheme>
    <a:fontScheme name="Benutzerdefiniert 1">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200" dirty="0"/>
        </a:defPPr>
      </a:lstStyle>
    </a:txDef>
  </a:objectDefaults>
  <a:extraClrSchemeLst/>
  <a:extLst>
    <a:ext uri="{05A4C25C-085E-4340-85A3-A5531E510DB2}">
      <thm15:themeFamily xmlns:thm15="http://schemas.microsoft.com/office/thememl/2012/main" name="VdW Bayern_Folienmaster_2020_fin.potx  -  Schreibgeschützt" id="{F2378D16-5383-47AF-A4E2-898AAA33DCBE}" vid="{33F3D8F5-921C-4889-A3E4-23F3EEB0E621}"/>
    </a:ext>
  </a:extLst>
</a:theme>
</file>

<file path=ppt/theme/theme2.xml><?xml version="1.0" encoding="utf-8"?>
<a:theme xmlns:a="http://schemas.openxmlformats.org/drawingml/2006/main" name="VdW Bayern weiß">
  <a:themeElements>
    <a:clrScheme name="VdW Farben">
      <a:dk1>
        <a:sysClr val="windowText" lastClr="000000"/>
      </a:dk1>
      <a:lt1>
        <a:sysClr val="window" lastClr="FFFFFF"/>
      </a:lt1>
      <a:dk2>
        <a:srgbClr val="3D5D72"/>
      </a:dk2>
      <a:lt2>
        <a:srgbClr val="6EBD48"/>
      </a:lt2>
      <a:accent1>
        <a:srgbClr val="F69B38"/>
      </a:accent1>
      <a:accent2>
        <a:srgbClr val="DA5835"/>
      </a:accent2>
      <a:accent3>
        <a:srgbClr val="4AC1EB"/>
      </a:accent3>
      <a:accent4>
        <a:srgbClr val="FF1E00"/>
      </a:accent4>
      <a:accent5>
        <a:srgbClr val="2582C5"/>
      </a:accent5>
      <a:accent6>
        <a:srgbClr val="004070"/>
      </a:accent6>
      <a:hlink>
        <a:srgbClr val="000000"/>
      </a:hlink>
      <a:folHlink>
        <a:srgbClr val="3D5D72"/>
      </a:folHlink>
    </a:clrScheme>
    <a:fontScheme name="Benutzerdefiniert 1">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dW Bayern_Folienmaster_2020_fin.potx  -  Schreibgeschützt" id="{F2378D16-5383-47AF-A4E2-898AAA33DCBE}" vid="{238FADDD-42EC-4548-BDF8-0F156CA3350B}"/>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dW Bayer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dW Bayer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VdW Bayern_Folienmaster_2020_fin</Template>
  <TotalTime>0</TotalTime>
  <Words>2467</Words>
  <Application>Microsoft Office PowerPoint</Application>
  <PresentationFormat>Bildschirmpräsentation (16:9)</PresentationFormat>
  <Paragraphs>293</Paragraphs>
  <Slides>33</Slides>
  <Notes>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33</vt:i4>
      </vt:variant>
    </vt:vector>
  </HeadingPairs>
  <TitlesOfParts>
    <vt:vector size="40" baseType="lpstr">
      <vt:lpstr>Arial</vt:lpstr>
      <vt:lpstr>Arial Bold</vt:lpstr>
      <vt:lpstr>Open Sans</vt:lpstr>
      <vt:lpstr>Segoe UI</vt:lpstr>
      <vt:lpstr>Wingdings</vt:lpstr>
      <vt:lpstr>VdW Bayern mit Füllfarbe</vt:lpstr>
      <vt:lpstr>VdW Bayern weiß</vt:lpstr>
      <vt:lpstr>  WohWi Bayern - Herausforderungen 2025</vt:lpstr>
      <vt:lpstr>VdW Bayern Umfrage  „Ausblick 2025 der bayrischen Wohnungswirtschaft“</vt:lpstr>
      <vt:lpstr>VdW Bayern Umfrage  „Ausblick 2025 der bayrischen Wohnungswirtschaft“</vt:lpstr>
      <vt:lpstr>Umfrage „Forderungen an die Politik“ Energie- und Klimawende braucht emissionsfreie Wärmeversorgung</vt:lpstr>
      <vt:lpstr>Umfrage „ausgewählte Beiträge aus den Unternehmen“ Förderung &amp; Neubau/Modernisierung</vt:lpstr>
      <vt:lpstr>Umfrage „ausgewählte Beiträge aus den Unternehmen“ Standards, Normen, Vorgaben</vt:lpstr>
      <vt:lpstr>Wie steht es um das Bezahlbare Wohnen in Bayern? </vt:lpstr>
      <vt:lpstr>Die Wohnungsfrage – Die Geschichte der Wohnungswirtschaft Aus dem Archiv der Verbandszeitschrift</vt:lpstr>
      <vt:lpstr>Die Wohnungsfrage – Die Geschichte der Wohnungswirtschaft Aus dem Archiv der Verbandszeitschrift</vt:lpstr>
      <vt:lpstr>Die Wohnungsfrage – Die Geschichte der Wohnungswirtschaft Aus dem Archiv der Verbandszeitschrift</vt:lpstr>
      <vt:lpstr>Die Wohnungsfrage – Die Geschichte der Wohnungswirtschaft Aus dem Archiv der Verbandszeitschrift</vt:lpstr>
      <vt:lpstr>Die Wohnungsfrage – Die Geschichte der Wohnungswirtschaft Aus dem Archiv der Verbandszeitschrift</vt:lpstr>
      <vt:lpstr>Die Wohnungsfrage – Die Geschichte der Wohnungswirtschaft Aus dem Archiv der Verbandszeitschrift</vt:lpstr>
      <vt:lpstr>Weitermachen! - Aufgaben für die Interessenvertretung Europa  </vt:lpstr>
      <vt:lpstr>Weitermachen! - Aufgaben für die Interessenvertretung Deutschland  </vt:lpstr>
      <vt:lpstr>Weitermachen! - Aufgaben für die Interessenvertretung Deutschland  </vt:lpstr>
      <vt:lpstr>Weitermachen! - Aufgaben für die Interessenvertretung Bayern  </vt:lpstr>
      <vt:lpstr>Exkurs- Verteilung der Wohnraumförderung 2024</vt:lpstr>
      <vt:lpstr>Was kommt auf die Wohnungswirtschaft Bayern zu? Beobachtbare Strukturveränderungen  </vt:lpstr>
      <vt:lpstr>Welche Hausaufgaben haben die Wohnungsunternehmen? </vt:lpstr>
      <vt:lpstr>Welche Hausaufgaben haben die Wohnungsunternehmen? </vt:lpstr>
      <vt:lpstr> </vt:lpstr>
      <vt:lpstr>VdW Bayern Pressearbeit 2024</vt:lpstr>
      <vt:lpstr>VdW Bayern: Pressearbeit 2024</vt:lpstr>
      <vt:lpstr>Instagram (1.348 Follower) Erfolgreichste Posts in 2024</vt:lpstr>
      <vt:lpstr>LinkedIn (2179 Follower) Erfolgreichste Posts in 2024</vt:lpstr>
      <vt:lpstr>VdW Bayern  Kununu – Die VdW Bayern-Gruppe ist Top Company 2025</vt:lpstr>
      <vt:lpstr>VdW Bayern Die Unternehmensgruppe  </vt:lpstr>
      <vt:lpstr>VdW Bayern  Das Leitbild der VdW Bayern Gruppe – Vision und Mission</vt:lpstr>
      <vt:lpstr>VdW Bayern  Das Leitbild der VdW Bayern-Gruppe - Werte</vt:lpstr>
      <vt:lpstr>Das neue Corporate Design </vt:lpstr>
      <vt:lpstr>Das neue Corporate Design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für das bezahlbare Wohnen wichtig ist!</dc:title>
  <dc:creator>Maier, Hans</dc:creator>
  <cp:lastModifiedBy>Straka, Angelika</cp:lastModifiedBy>
  <cp:revision>76</cp:revision>
  <cp:lastPrinted>2025-03-12T10:06:12Z</cp:lastPrinted>
  <dcterms:created xsi:type="dcterms:W3CDTF">2024-10-04T06:48:08Z</dcterms:created>
  <dcterms:modified xsi:type="dcterms:W3CDTF">2025-03-18T08:45:37Z</dcterms:modified>
</cp:coreProperties>
</file>