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5">
  <p:sldMasterIdLst>
    <p:sldMasterId id="2147483648" r:id="rId1"/>
    <p:sldMasterId id="2147483659" r:id="rId2"/>
  </p:sldMasterIdLst>
  <p:notesMasterIdLst>
    <p:notesMasterId r:id="rId25"/>
  </p:notesMasterIdLst>
  <p:handoutMasterIdLst>
    <p:handoutMasterId r:id="rId26"/>
  </p:handoutMasterIdLst>
  <p:sldIdLst>
    <p:sldId id="256" r:id="rId3"/>
    <p:sldId id="302" r:id="rId4"/>
    <p:sldId id="298" r:id="rId5"/>
    <p:sldId id="299" r:id="rId6"/>
    <p:sldId id="300" r:id="rId7"/>
    <p:sldId id="285" r:id="rId8"/>
    <p:sldId id="290" r:id="rId9"/>
    <p:sldId id="281" r:id="rId10"/>
    <p:sldId id="301" r:id="rId11"/>
    <p:sldId id="304" r:id="rId12"/>
    <p:sldId id="293" r:id="rId13"/>
    <p:sldId id="291" r:id="rId14"/>
    <p:sldId id="292" r:id="rId15"/>
    <p:sldId id="280" r:id="rId16"/>
    <p:sldId id="296" r:id="rId17"/>
    <p:sldId id="305" r:id="rId18"/>
    <p:sldId id="303" r:id="rId19"/>
    <p:sldId id="294" r:id="rId20"/>
    <p:sldId id="295" r:id="rId21"/>
    <p:sldId id="286" r:id="rId22"/>
    <p:sldId id="288" r:id="rId23"/>
    <p:sldId id="259" r:id="rId24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346">
          <p15:clr>
            <a:srgbClr val="A4A3A4"/>
          </p15:clr>
        </p15:guide>
        <p15:guide id="3" orient="horz" pos="894">
          <p15:clr>
            <a:srgbClr val="A4A3A4"/>
          </p15:clr>
        </p15:guide>
        <p15:guide id="4" pos="521" userDrawn="1">
          <p15:clr>
            <a:srgbClr val="A4A3A4"/>
          </p15:clr>
        </p15:guide>
        <p15:guide id="5" pos="657">
          <p15:clr>
            <a:srgbClr val="A4A3A4"/>
          </p15:clr>
        </p15:guide>
        <p15:guide id="6" pos="884">
          <p15:clr>
            <a:srgbClr val="A4A3A4"/>
          </p15:clr>
        </p15:guide>
        <p15:guide id="7" pos="5476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D72"/>
    <a:srgbClr val="6EBD48"/>
    <a:srgbClr val="2F4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80BD6C-F15D-49D5-AFF8-09BB08E18383}" v="3" dt="2025-03-15T14:56:48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72" y="114"/>
      </p:cViewPr>
      <p:guideLst>
        <p:guide orient="horz" pos="1620"/>
        <p:guide orient="horz" pos="2346"/>
        <p:guide orient="horz" pos="894"/>
        <p:guide pos="521"/>
        <p:guide pos="657"/>
        <p:guide pos="884"/>
        <p:guide pos="5476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CDBEF6-A63E-441D-A045-3CBF874DC7D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6EEFC5F-E08B-42C1-AFD0-3D4AEB7FC90D}">
      <dgm:prSet phldrT="[Text]"/>
      <dgm:spPr/>
      <dgm:t>
        <a:bodyPr/>
        <a:lstStyle/>
        <a:p>
          <a:r>
            <a:rPr lang="de-DE" dirty="0">
              <a:solidFill>
                <a:srgbClr val="3D5D72"/>
              </a:solidFill>
            </a:rPr>
            <a:t>Vermieter kündigt den MV ordentlich in Schriftform</a:t>
          </a:r>
        </a:p>
      </dgm:t>
    </dgm:pt>
    <dgm:pt modelId="{8E58C9ED-34DA-4F33-BCAF-42B4E73361D2}" type="parTrans" cxnId="{C9B72644-311E-47A1-8D81-7C2CBF558269}">
      <dgm:prSet/>
      <dgm:spPr/>
      <dgm:t>
        <a:bodyPr/>
        <a:lstStyle/>
        <a:p>
          <a:endParaRPr lang="de-DE"/>
        </a:p>
      </dgm:t>
    </dgm:pt>
    <dgm:pt modelId="{FFD5F608-8078-4419-9FB3-6F4A839E4127}" type="sibTrans" cxnId="{C9B72644-311E-47A1-8D81-7C2CBF558269}">
      <dgm:prSet/>
      <dgm:spPr/>
      <dgm:t>
        <a:bodyPr/>
        <a:lstStyle/>
        <a:p>
          <a:endParaRPr lang="de-DE"/>
        </a:p>
      </dgm:t>
    </dgm:pt>
    <dgm:pt modelId="{D9058D82-E401-419E-867E-C0CE3C99A738}">
      <dgm:prSet phldrT="[Text]"/>
      <dgm:spPr/>
      <dgm:t>
        <a:bodyPr/>
        <a:lstStyle/>
        <a:p>
          <a:r>
            <a:rPr lang="de-DE" u="sng" dirty="0">
              <a:solidFill>
                <a:srgbClr val="3D5D72"/>
              </a:solidFill>
            </a:rPr>
            <a:t>Wichtig:</a:t>
          </a:r>
          <a:r>
            <a:rPr lang="de-DE" dirty="0">
              <a:solidFill>
                <a:srgbClr val="3D5D72"/>
              </a:solidFill>
            </a:rPr>
            <a:t> Belehrung über </a:t>
          </a:r>
          <a:r>
            <a:rPr lang="de-DE" b="1" dirty="0">
              <a:solidFill>
                <a:srgbClr val="3D5D72"/>
              </a:solidFill>
            </a:rPr>
            <a:t>Form</a:t>
          </a:r>
          <a:r>
            <a:rPr lang="de-DE" dirty="0">
              <a:solidFill>
                <a:srgbClr val="3D5D72"/>
              </a:solidFill>
            </a:rPr>
            <a:t> und Frist des Widerspruchs-rechts</a:t>
          </a:r>
          <a:r>
            <a:rPr lang="de-DE" dirty="0"/>
            <a:t> </a:t>
          </a:r>
        </a:p>
      </dgm:t>
    </dgm:pt>
    <dgm:pt modelId="{DF793D1D-A96B-469C-B8C7-9562D535D503}" type="parTrans" cxnId="{BFD2E361-C016-46D1-BD32-4880B01A7D91}">
      <dgm:prSet/>
      <dgm:spPr/>
      <dgm:t>
        <a:bodyPr/>
        <a:lstStyle/>
        <a:p>
          <a:endParaRPr lang="de-DE"/>
        </a:p>
      </dgm:t>
    </dgm:pt>
    <dgm:pt modelId="{FCA0A829-AE79-4B24-AD3C-2C1D72F4F51D}" type="sibTrans" cxnId="{BFD2E361-C016-46D1-BD32-4880B01A7D91}">
      <dgm:prSet/>
      <dgm:spPr/>
      <dgm:t>
        <a:bodyPr/>
        <a:lstStyle/>
        <a:p>
          <a:endParaRPr lang="de-DE"/>
        </a:p>
      </dgm:t>
    </dgm:pt>
    <dgm:pt modelId="{5CEDD195-89C0-40E2-971D-E76A4F819BD7}">
      <dgm:prSet phldrT="[Text]"/>
      <dgm:spPr/>
      <dgm:t>
        <a:bodyPr/>
        <a:lstStyle/>
        <a:p>
          <a:r>
            <a:rPr lang="de-DE" dirty="0">
              <a:solidFill>
                <a:srgbClr val="3D5D72"/>
              </a:solidFill>
            </a:rPr>
            <a:t>Mieter legt den Widerspruch in </a:t>
          </a:r>
          <a:r>
            <a:rPr lang="de-DE" b="1" dirty="0">
              <a:solidFill>
                <a:srgbClr val="3D5D72"/>
              </a:solidFill>
            </a:rPr>
            <a:t>Textform</a:t>
          </a:r>
          <a:r>
            <a:rPr lang="de-DE" dirty="0">
              <a:solidFill>
                <a:srgbClr val="3D5D72"/>
              </a:solidFill>
            </a:rPr>
            <a:t>, z. B. per E-Mail ein </a:t>
          </a:r>
          <a:r>
            <a:rPr lang="de-DE" dirty="0">
              <a:solidFill>
                <a:srgbClr val="6EBD48"/>
              </a:solidFill>
              <a:latin typeface="Wingdings" panose="05000000000000000000" pitchFamily="2" charset="2"/>
            </a:rPr>
            <a:t>ü</a:t>
          </a:r>
          <a:endParaRPr lang="de-DE" dirty="0">
            <a:solidFill>
              <a:srgbClr val="6EBD48"/>
            </a:solidFill>
          </a:endParaRPr>
        </a:p>
      </dgm:t>
    </dgm:pt>
    <dgm:pt modelId="{4A54EBB0-AF51-4941-9D27-CA6B3BB35986}" type="parTrans" cxnId="{B734FFAF-53B2-478D-81A3-445726FDF09D}">
      <dgm:prSet/>
      <dgm:spPr/>
      <dgm:t>
        <a:bodyPr/>
        <a:lstStyle/>
        <a:p>
          <a:endParaRPr lang="de-DE"/>
        </a:p>
      </dgm:t>
    </dgm:pt>
    <dgm:pt modelId="{9F3E5E44-087C-4CE6-A0FC-BB5E83AAC290}" type="sibTrans" cxnId="{B734FFAF-53B2-478D-81A3-445726FDF09D}">
      <dgm:prSet/>
      <dgm:spPr/>
      <dgm:t>
        <a:bodyPr/>
        <a:lstStyle/>
        <a:p>
          <a:endParaRPr lang="de-DE"/>
        </a:p>
      </dgm:t>
    </dgm:pt>
    <dgm:pt modelId="{0441DD20-F168-4BD5-ADFB-1F8C8E5994CC}" type="pres">
      <dgm:prSet presAssocID="{0ACDBEF6-A63E-441D-A045-3CBF874DC7D1}" presName="Name0" presStyleCnt="0">
        <dgm:presLayoutVars>
          <dgm:dir/>
          <dgm:resizeHandles val="exact"/>
        </dgm:presLayoutVars>
      </dgm:prSet>
      <dgm:spPr/>
    </dgm:pt>
    <dgm:pt modelId="{A6FE5366-82F6-4A65-A977-54E03F9FEEEB}" type="pres">
      <dgm:prSet presAssocID="{0ACDBEF6-A63E-441D-A045-3CBF874DC7D1}" presName="arrow" presStyleLbl="bgShp" presStyleIdx="0" presStyleCnt="1"/>
      <dgm:spPr/>
    </dgm:pt>
    <dgm:pt modelId="{C7C8FD25-0501-4F11-8BF1-8B1ABAF0EFBF}" type="pres">
      <dgm:prSet presAssocID="{0ACDBEF6-A63E-441D-A045-3CBF874DC7D1}" presName="points" presStyleCnt="0"/>
      <dgm:spPr/>
    </dgm:pt>
    <dgm:pt modelId="{6A4BA3E7-BE4E-400D-8A58-D968A2404595}" type="pres">
      <dgm:prSet presAssocID="{F6EEFC5F-E08B-42C1-AFD0-3D4AEB7FC90D}" presName="compositeA" presStyleCnt="0"/>
      <dgm:spPr/>
    </dgm:pt>
    <dgm:pt modelId="{1ED321BF-F35F-48B4-8D59-16A47C3C4E06}" type="pres">
      <dgm:prSet presAssocID="{F6EEFC5F-E08B-42C1-AFD0-3D4AEB7FC90D}" presName="textA" presStyleLbl="revTx" presStyleIdx="0" presStyleCnt="3">
        <dgm:presLayoutVars>
          <dgm:bulletEnabled val="1"/>
        </dgm:presLayoutVars>
      </dgm:prSet>
      <dgm:spPr/>
    </dgm:pt>
    <dgm:pt modelId="{880AE67C-F8F6-46D1-82BB-33AA24C0FD6A}" type="pres">
      <dgm:prSet presAssocID="{F6EEFC5F-E08B-42C1-AFD0-3D4AEB7FC90D}" presName="circleA" presStyleLbl="node1" presStyleIdx="0" presStyleCnt="3"/>
      <dgm:spPr/>
    </dgm:pt>
    <dgm:pt modelId="{37F45B14-A4C9-4C03-9B91-CBC07EAB0D08}" type="pres">
      <dgm:prSet presAssocID="{F6EEFC5F-E08B-42C1-AFD0-3D4AEB7FC90D}" presName="spaceA" presStyleCnt="0"/>
      <dgm:spPr/>
    </dgm:pt>
    <dgm:pt modelId="{47D85BF4-77E9-4B4E-8659-2BF95D0D6443}" type="pres">
      <dgm:prSet presAssocID="{FFD5F608-8078-4419-9FB3-6F4A839E4127}" presName="space" presStyleCnt="0"/>
      <dgm:spPr/>
    </dgm:pt>
    <dgm:pt modelId="{E697D7DE-0698-4B5E-A769-ACF841DA5A59}" type="pres">
      <dgm:prSet presAssocID="{D9058D82-E401-419E-867E-C0CE3C99A738}" presName="compositeB" presStyleCnt="0"/>
      <dgm:spPr/>
    </dgm:pt>
    <dgm:pt modelId="{F3A69F61-72EE-4EEF-A85D-8EE4A2BE47EA}" type="pres">
      <dgm:prSet presAssocID="{D9058D82-E401-419E-867E-C0CE3C99A738}" presName="textB" presStyleLbl="revTx" presStyleIdx="1" presStyleCnt="3">
        <dgm:presLayoutVars>
          <dgm:bulletEnabled val="1"/>
        </dgm:presLayoutVars>
      </dgm:prSet>
      <dgm:spPr/>
    </dgm:pt>
    <dgm:pt modelId="{8ABA868C-5F74-4ED8-81A0-46CA43F2AE73}" type="pres">
      <dgm:prSet presAssocID="{D9058D82-E401-419E-867E-C0CE3C99A738}" presName="circleB" presStyleLbl="node1" presStyleIdx="1" presStyleCnt="3"/>
      <dgm:spPr/>
    </dgm:pt>
    <dgm:pt modelId="{46F182F3-0765-4B3A-AB93-6E58CEE9E1CB}" type="pres">
      <dgm:prSet presAssocID="{D9058D82-E401-419E-867E-C0CE3C99A738}" presName="spaceB" presStyleCnt="0"/>
      <dgm:spPr/>
    </dgm:pt>
    <dgm:pt modelId="{F20AF81A-051A-4E9F-8900-4144907B2BC2}" type="pres">
      <dgm:prSet presAssocID="{FCA0A829-AE79-4B24-AD3C-2C1D72F4F51D}" presName="space" presStyleCnt="0"/>
      <dgm:spPr/>
    </dgm:pt>
    <dgm:pt modelId="{A3230237-F07B-4172-8B1D-1BE0F5EA8BD6}" type="pres">
      <dgm:prSet presAssocID="{5CEDD195-89C0-40E2-971D-E76A4F819BD7}" presName="compositeA" presStyleCnt="0"/>
      <dgm:spPr/>
    </dgm:pt>
    <dgm:pt modelId="{B926378E-EFD7-4C43-8E10-DABDE2BBC560}" type="pres">
      <dgm:prSet presAssocID="{5CEDD195-89C0-40E2-971D-E76A4F819BD7}" presName="textA" presStyleLbl="revTx" presStyleIdx="2" presStyleCnt="3">
        <dgm:presLayoutVars>
          <dgm:bulletEnabled val="1"/>
        </dgm:presLayoutVars>
      </dgm:prSet>
      <dgm:spPr/>
    </dgm:pt>
    <dgm:pt modelId="{0C502B68-A6E0-42F1-80B8-58EE9C1FFA1D}" type="pres">
      <dgm:prSet presAssocID="{5CEDD195-89C0-40E2-971D-E76A4F819BD7}" presName="circleA" presStyleLbl="node1" presStyleIdx="2" presStyleCnt="3"/>
      <dgm:spPr/>
    </dgm:pt>
    <dgm:pt modelId="{35B3996C-F8FC-4C9E-943F-9D2C051E0024}" type="pres">
      <dgm:prSet presAssocID="{5CEDD195-89C0-40E2-971D-E76A4F819BD7}" presName="spaceA" presStyleCnt="0"/>
      <dgm:spPr/>
    </dgm:pt>
  </dgm:ptLst>
  <dgm:cxnLst>
    <dgm:cxn modelId="{1C346D2F-1497-45B6-89F4-7B93DCE11456}" type="presOf" srcId="{F6EEFC5F-E08B-42C1-AFD0-3D4AEB7FC90D}" destId="{1ED321BF-F35F-48B4-8D59-16A47C3C4E06}" srcOrd="0" destOrd="0" presId="urn:microsoft.com/office/officeart/2005/8/layout/hProcess11"/>
    <dgm:cxn modelId="{BFD2E361-C016-46D1-BD32-4880B01A7D91}" srcId="{0ACDBEF6-A63E-441D-A045-3CBF874DC7D1}" destId="{D9058D82-E401-419E-867E-C0CE3C99A738}" srcOrd="1" destOrd="0" parTransId="{DF793D1D-A96B-469C-B8C7-9562D535D503}" sibTransId="{FCA0A829-AE79-4B24-AD3C-2C1D72F4F51D}"/>
    <dgm:cxn modelId="{C9B72644-311E-47A1-8D81-7C2CBF558269}" srcId="{0ACDBEF6-A63E-441D-A045-3CBF874DC7D1}" destId="{F6EEFC5F-E08B-42C1-AFD0-3D4AEB7FC90D}" srcOrd="0" destOrd="0" parTransId="{8E58C9ED-34DA-4F33-BCAF-42B4E73361D2}" sibTransId="{FFD5F608-8078-4419-9FB3-6F4A839E4127}"/>
    <dgm:cxn modelId="{66211B50-1D2F-4AFD-A421-4017E93C1C22}" type="presOf" srcId="{5CEDD195-89C0-40E2-971D-E76A4F819BD7}" destId="{B926378E-EFD7-4C43-8E10-DABDE2BBC560}" srcOrd="0" destOrd="0" presId="urn:microsoft.com/office/officeart/2005/8/layout/hProcess11"/>
    <dgm:cxn modelId="{B734FFAF-53B2-478D-81A3-445726FDF09D}" srcId="{0ACDBEF6-A63E-441D-A045-3CBF874DC7D1}" destId="{5CEDD195-89C0-40E2-971D-E76A4F819BD7}" srcOrd="2" destOrd="0" parTransId="{4A54EBB0-AF51-4941-9D27-CA6B3BB35986}" sibTransId="{9F3E5E44-087C-4CE6-A0FC-BB5E83AAC290}"/>
    <dgm:cxn modelId="{7456E1BA-89DC-4024-9CBC-86E268BFAA47}" type="presOf" srcId="{0ACDBEF6-A63E-441D-A045-3CBF874DC7D1}" destId="{0441DD20-F168-4BD5-ADFB-1F8C8E5994CC}" srcOrd="0" destOrd="0" presId="urn:microsoft.com/office/officeart/2005/8/layout/hProcess11"/>
    <dgm:cxn modelId="{26ED72D1-4E77-41CF-800E-B36D2F3C1801}" type="presOf" srcId="{D9058D82-E401-419E-867E-C0CE3C99A738}" destId="{F3A69F61-72EE-4EEF-A85D-8EE4A2BE47EA}" srcOrd="0" destOrd="0" presId="urn:microsoft.com/office/officeart/2005/8/layout/hProcess11"/>
    <dgm:cxn modelId="{B24B9431-9FDC-4D8D-8DD0-6515217B9B6A}" type="presParOf" srcId="{0441DD20-F168-4BD5-ADFB-1F8C8E5994CC}" destId="{A6FE5366-82F6-4A65-A977-54E03F9FEEEB}" srcOrd="0" destOrd="0" presId="urn:microsoft.com/office/officeart/2005/8/layout/hProcess11"/>
    <dgm:cxn modelId="{38CF2333-8381-4A33-B329-4DB75D00BAF8}" type="presParOf" srcId="{0441DD20-F168-4BD5-ADFB-1F8C8E5994CC}" destId="{C7C8FD25-0501-4F11-8BF1-8B1ABAF0EFBF}" srcOrd="1" destOrd="0" presId="urn:microsoft.com/office/officeart/2005/8/layout/hProcess11"/>
    <dgm:cxn modelId="{8F2D86F8-909D-4071-AE00-D11ABEAD9164}" type="presParOf" srcId="{C7C8FD25-0501-4F11-8BF1-8B1ABAF0EFBF}" destId="{6A4BA3E7-BE4E-400D-8A58-D968A2404595}" srcOrd="0" destOrd="0" presId="urn:microsoft.com/office/officeart/2005/8/layout/hProcess11"/>
    <dgm:cxn modelId="{63FA9C05-825B-4D9D-A24B-2F005EEAD12B}" type="presParOf" srcId="{6A4BA3E7-BE4E-400D-8A58-D968A2404595}" destId="{1ED321BF-F35F-48B4-8D59-16A47C3C4E06}" srcOrd="0" destOrd="0" presId="urn:microsoft.com/office/officeart/2005/8/layout/hProcess11"/>
    <dgm:cxn modelId="{8DC2C7F0-9A4F-43B0-BBB5-B4105DBE142D}" type="presParOf" srcId="{6A4BA3E7-BE4E-400D-8A58-D968A2404595}" destId="{880AE67C-F8F6-46D1-82BB-33AA24C0FD6A}" srcOrd="1" destOrd="0" presId="urn:microsoft.com/office/officeart/2005/8/layout/hProcess11"/>
    <dgm:cxn modelId="{C91F277E-89CA-406A-AA52-17D31A1C1DA8}" type="presParOf" srcId="{6A4BA3E7-BE4E-400D-8A58-D968A2404595}" destId="{37F45B14-A4C9-4C03-9B91-CBC07EAB0D08}" srcOrd="2" destOrd="0" presId="urn:microsoft.com/office/officeart/2005/8/layout/hProcess11"/>
    <dgm:cxn modelId="{3D30DC37-27A2-4699-8264-7BD6FE0B16F3}" type="presParOf" srcId="{C7C8FD25-0501-4F11-8BF1-8B1ABAF0EFBF}" destId="{47D85BF4-77E9-4B4E-8659-2BF95D0D6443}" srcOrd="1" destOrd="0" presId="urn:microsoft.com/office/officeart/2005/8/layout/hProcess11"/>
    <dgm:cxn modelId="{04A89586-D0D0-407F-9573-88CD3D6FD0F8}" type="presParOf" srcId="{C7C8FD25-0501-4F11-8BF1-8B1ABAF0EFBF}" destId="{E697D7DE-0698-4B5E-A769-ACF841DA5A59}" srcOrd="2" destOrd="0" presId="urn:microsoft.com/office/officeart/2005/8/layout/hProcess11"/>
    <dgm:cxn modelId="{D77E818E-352B-4E9F-9B3B-B7D97479B468}" type="presParOf" srcId="{E697D7DE-0698-4B5E-A769-ACF841DA5A59}" destId="{F3A69F61-72EE-4EEF-A85D-8EE4A2BE47EA}" srcOrd="0" destOrd="0" presId="urn:microsoft.com/office/officeart/2005/8/layout/hProcess11"/>
    <dgm:cxn modelId="{DD02A18A-AF8F-4989-BD53-11713D6D692F}" type="presParOf" srcId="{E697D7DE-0698-4B5E-A769-ACF841DA5A59}" destId="{8ABA868C-5F74-4ED8-81A0-46CA43F2AE73}" srcOrd="1" destOrd="0" presId="urn:microsoft.com/office/officeart/2005/8/layout/hProcess11"/>
    <dgm:cxn modelId="{4E7F3AC2-3201-4300-A7C6-C9DA3AF47D9D}" type="presParOf" srcId="{E697D7DE-0698-4B5E-A769-ACF841DA5A59}" destId="{46F182F3-0765-4B3A-AB93-6E58CEE9E1CB}" srcOrd="2" destOrd="0" presId="urn:microsoft.com/office/officeart/2005/8/layout/hProcess11"/>
    <dgm:cxn modelId="{9905F473-71E5-465C-AA4F-D31F684BDB20}" type="presParOf" srcId="{C7C8FD25-0501-4F11-8BF1-8B1ABAF0EFBF}" destId="{F20AF81A-051A-4E9F-8900-4144907B2BC2}" srcOrd="3" destOrd="0" presId="urn:microsoft.com/office/officeart/2005/8/layout/hProcess11"/>
    <dgm:cxn modelId="{B10AE1BA-8364-4BE9-991A-22BBCC4BA210}" type="presParOf" srcId="{C7C8FD25-0501-4F11-8BF1-8B1ABAF0EFBF}" destId="{A3230237-F07B-4172-8B1D-1BE0F5EA8BD6}" srcOrd="4" destOrd="0" presId="urn:microsoft.com/office/officeart/2005/8/layout/hProcess11"/>
    <dgm:cxn modelId="{6DC4C0A9-6B4B-447F-B5F2-5BDA83DC7E61}" type="presParOf" srcId="{A3230237-F07B-4172-8B1D-1BE0F5EA8BD6}" destId="{B926378E-EFD7-4C43-8E10-DABDE2BBC560}" srcOrd="0" destOrd="0" presId="urn:microsoft.com/office/officeart/2005/8/layout/hProcess11"/>
    <dgm:cxn modelId="{5982CE99-FFA2-4634-8ABD-E3153708A00D}" type="presParOf" srcId="{A3230237-F07B-4172-8B1D-1BE0F5EA8BD6}" destId="{0C502B68-A6E0-42F1-80B8-58EE9C1FFA1D}" srcOrd="1" destOrd="0" presId="urn:microsoft.com/office/officeart/2005/8/layout/hProcess11"/>
    <dgm:cxn modelId="{3FDC85EA-671F-4561-BB11-AA138FCB1074}" type="presParOf" srcId="{A3230237-F07B-4172-8B1D-1BE0F5EA8BD6}" destId="{35B3996C-F8FC-4C9E-943F-9D2C051E002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E5366-82F6-4A65-A977-54E03F9FEEEB}">
      <dsp:nvSpPr>
        <dsp:cNvPr id="0" name=""/>
        <dsp:cNvSpPr/>
      </dsp:nvSpPr>
      <dsp:spPr>
        <a:xfrm>
          <a:off x="0" y="1018222"/>
          <a:ext cx="8229600" cy="135763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321BF-F35F-48B4-8D59-16A47C3C4E06}">
      <dsp:nvSpPr>
        <dsp:cNvPr id="0" name=""/>
        <dsp:cNvSpPr/>
      </dsp:nvSpPr>
      <dsp:spPr>
        <a:xfrm>
          <a:off x="3616" y="0"/>
          <a:ext cx="2386905" cy="1357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srgbClr val="3D5D72"/>
              </a:solidFill>
            </a:rPr>
            <a:t>Vermieter kündigt den MV ordentlich in Schriftform</a:t>
          </a:r>
        </a:p>
      </dsp:txBody>
      <dsp:txXfrm>
        <a:off x="3616" y="0"/>
        <a:ext cx="2386905" cy="1357630"/>
      </dsp:txXfrm>
    </dsp:sp>
    <dsp:sp modelId="{880AE67C-F8F6-46D1-82BB-33AA24C0FD6A}">
      <dsp:nvSpPr>
        <dsp:cNvPr id="0" name=""/>
        <dsp:cNvSpPr/>
      </dsp:nvSpPr>
      <dsp:spPr>
        <a:xfrm>
          <a:off x="1027365" y="1527333"/>
          <a:ext cx="339407" cy="33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A69F61-72EE-4EEF-A85D-8EE4A2BE47EA}">
      <dsp:nvSpPr>
        <dsp:cNvPr id="0" name=""/>
        <dsp:cNvSpPr/>
      </dsp:nvSpPr>
      <dsp:spPr>
        <a:xfrm>
          <a:off x="2509867" y="2036445"/>
          <a:ext cx="2386905" cy="1357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u="sng" kern="1200" dirty="0">
              <a:solidFill>
                <a:srgbClr val="3D5D72"/>
              </a:solidFill>
            </a:rPr>
            <a:t>Wichtig:</a:t>
          </a:r>
          <a:r>
            <a:rPr lang="de-DE" sz="1800" kern="1200" dirty="0">
              <a:solidFill>
                <a:srgbClr val="3D5D72"/>
              </a:solidFill>
            </a:rPr>
            <a:t> Belehrung über </a:t>
          </a:r>
          <a:r>
            <a:rPr lang="de-DE" sz="1800" b="1" kern="1200" dirty="0">
              <a:solidFill>
                <a:srgbClr val="3D5D72"/>
              </a:solidFill>
            </a:rPr>
            <a:t>Form</a:t>
          </a:r>
          <a:r>
            <a:rPr lang="de-DE" sz="1800" kern="1200" dirty="0">
              <a:solidFill>
                <a:srgbClr val="3D5D72"/>
              </a:solidFill>
            </a:rPr>
            <a:t> und Frist des Widerspruchs-rechts</a:t>
          </a:r>
          <a:r>
            <a:rPr lang="de-DE" sz="1800" kern="1200" dirty="0"/>
            <a:t> </a:t>
          </a:r>
        </a:p>
      </dsp:txBody>
      <dsp:txXfrm>
        <a:off x="2509867" y="2036445"/>
        <a:ext cx="2386905" cy="1357630"/>
      </dsp:txXfrm>
    </dsp:sp>
    <dsp:sp modelId="{8ABA868C-5F74-4ED8-81A0-46CA43F2AE73}">
      <dsp:nvSpPr>
        <dsp:cNvPr id="0" name=""/>
        <dsp:cNvSpPr/>
      </dsp:nvSpPr>
      <dsp:spPr>
        <a:xfrm>
          <a:off x="3533616" y="1527333"/>
          <a:ext cx="339407" cy="33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26378E-EFD7-4C43-8E10-DABDE2BBC560}">
      <dsp:nvSpPr>
        <dsp:cNvPr id="0" name=""/>
        <dsp:cNvSpPr/>
      </dsp:nvSpPr>
      <dsp:spPr>
        <a:xfrm>
          <a:off x="5016118" y="0"/>
          <a:ext cx="2386905" cy="1357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srgbClr val="3D5D72"/>
              </a:solidFill>
            </a:rPr>
            <a:t>Mieter legt den Widerspruch in </a:t>
          </a:r>
          <a:r>
            <a:rPr lang="de-DE" sz="1800" b="1" kern="1200" dirty="0">
              <a:solidFill>
                <a:srgbClr val="3D5D72"/>
              </a:solidFill>
            </a:rPr>
            <a:t>Textform</a:t>
          </a:r>
          <a:r>
            <a:rPr lang="de-DE" sz="1800" kern="1200" dirty="0">
              <a:solidFill>
                <a:srgbClr val="3D5D72"/>
              </a:solidFill>
            </a:rPr>
            <a:t>, z. B. per E-Mail ein </a:t>
          </a:r>
          <a:r>
            <a:rPr lang="de-DE" sz="1800" kern="1200" dirty="0">
              <a:solidFill>
                <a:srgbClr val="6EBD48"/>
              </a:solidFill>
              <a:latin typeface="Wingdings" panose="05000000000000000000" pitchFamily="2" charset="2"/>
            </a:rPr>
            <a:t>ü</a:t>
          </a:r>
          <a:endParaRPr lang="de-DE" sz="1800" kern="1200" dirty="0">
            <a:solidFill>
              <a:srgbClr val="6EBD48"/>
            </a:solidFill>
          </a:endParaRPr>
        </a:p>
      </dsp:txBody>
      <dsp:txXfrm>
        <a:off x="5016118" y="0"/>
        <a:ext cx="2386905" cy="1357630"/>
      </dsp:txXfrm>
    </dsp:sp>
    <dsp:sp modelId="{0C502B68-A6E0-42F1-80B8-58EE9C1FFA1D}">
      <dsp:nvSpPr>
        <dsp:cNvPr id="0" name=""/>
        <dsp:cNvSpPr/>
      </dsp:nvSpPr>
      <dsp:spPr>
        <a:xfrm>
          <a:off x="6039866" y="1527333"/>
          <a:ext cx="339407" cy="339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244D9-36E5-49DD-9301-618D6B1CDEB4}" type="slidenum">
              <a:rPr lang="de-DE" smtClean="0">
                <a:latin typeface="Segoe UI" panose="020B0502040204020203" pitchFamily="34" charset="0"/>
                <a:cs typeface="Segoe UI" panose="020B0502040204020203" pitchFamily="34" charset="0"/>
              </a:rPr>
              <a:t>‹Nr.›</a:t>
            </a:fld>
            <a:endParaRPr lang="de-DE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080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5DC926E-3A57-4E66-B8FA-81850A153AE3}" type="datetimeFigureOut">
              <a:rPr lang="de-DE" smtClean="0"/>
              <a:pPr/>
              <a:t>18.03.2025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CB5D8C32-3FE3-47FE-9EEB-A848D9731BF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258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Segoe UI" panose="020B0502040204020203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i="0" dirty="0">
                <a:solidFill>
                  <a:srgbClr val="383838"/>
                </a:solidFill>
                <a:effectLst/>
                <a:latin typeface="+mn-lt"/>
              </a:rPr>
              <a:t>Zwar liegen viele Gesetzgebungsverfahren aufgrund der noch andauernden Koalitionsverhandlungen auf Eis, dennoch gibt es etliche neue Regelungen und Gesetze, die ab 2025 greifen.</a:t>
            </a:r>
            <a:endParaRPr lang="de-DE" b="0" dirty="0">
              <a:latin typeface="+mn-lt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5D8C32-3FE3-47FE-9EEB-A848D9731BF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850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5D8C32-3FE3-47FE-9EEB-A848D9731BF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408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DE189-C165-7816-F9A4-30C563D6E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DE53C63-38A6-9ECA-65A3-2DDD736595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32036D6-DBDD-CD80-F63F-6C661E12D5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8E789A-6D52-885A-F35B-3E63DA0234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5D8C32-3FE3-47FE-9EEB-A848D9731BF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892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1. </a:t>
            </a:r>
            <a:r>
              <a:rPr lang="de-DE" b="0" i="0" dirty="0">
                <a:effectLst/>
                <a:latin typeface="fkGroteskNeue"/>
              </a:rPr>
              <a:t>Ein großer Teil der Mieter (31 %) hat eigenständig gehandelt und einen neuen Vertrag abgeschlossen, während 30 % keine aktive Entscheidung getroffen haben.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2. </a:t>
            </a:r>
            <a:r>
              <a:rPr lang="de-DE" b="0" i="0" dirty="0">
                <a:effectLst/>
                <a:latin typeface="fkGroteskNeue"/>
              </a:rPr>
              <a:t>Unter den nicht aktiven Mietern gibt es eine erhebliche Unsicherheit, da 32 % ohne gültigen Vertrag geblieben sind.</a:t>
            </a:r>
            <a:br>
              <a:rPr lang="de-DE" b="0" i="0" dirty="0">
                <a:effectLst/>
                <a:latin typeface="fkGroteskNeue"/>
              </a:rPr>
            </a:br>
            <a:r>
              <a:rPr lang="de-DE" b="0" i="0" dirty="0">
                <a:effectLst/>
                <a:latin typeface="fkGroteskNeue"/>
              </a:rPr>
              <a:t>3. Der Wechsel zu alternativen Empfangsarten (17 %) und das Verzicht auf Live-TV (16 %) zeigen, dass viele Mieter die Gelegenheit genutzt haben, ihre Gewohnheiten zu ändern.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i="0" dirty="0">
              <a:effectLst/>
              <a:latin typeface="fkGroteskNeue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5D8C32-3FE3-47FE-9EEB-A848D9731BF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09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D28270-1B37-8A68-D508-75AACA390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DFEA76E-CE83-CEDF-CD89-E3E93C3C71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0CEF5A7-07F5-F63B-A875-A655FE4D8E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19514A-909C-C3CF-1447-4968BF4FD3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5D8C32-3FE3-47FE-9EEB-A848D9731BFD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395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feld 3"/>
          <p:cNvSpPr txBox="1"/>
          <p:nvPr userDrawn="1"/>
        </p:nvSpPr>
        <p:spPr>
          <a:xfrm>
            <a:off x="457200" y="205979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de-DE" sz="2000" b="1">
                <a:solidFill>
                  <a:srgbClr val="3D5D72"/>
                </a:solidFill>
                <a:latin typeface="Segoe UI" panose="020B0502040204020203" pitchFamily="34" charset="0"/>
                <a:ea typeface="MS PGothic" pitchFamily="34" charset="-128"/>
                <a:cs typeface="Segoe UI" panose="020B0502040204020203" pitchFamily="34" charset="0"/>
                <a:sym typeface="Arial Bold" charset="0"/>
              </a:rPr>
              <a:t>Die Wohnungswirtschaft</a:t>
            </a:r>
          </a:p>
          <a:p>
            <a:pPr algn="l" eaLnBrk="1" hangingPunct="1">
              <a:defRPr/>
            </a:pPr>
            <a:r>
              <a:rPr lang="en-US" altLang="de-DE" sz="2000" b="1">
                <a:solidFill>
                  <a:srgbClr val="6EBD48"/>
                </a:solidFill>
                <a:latin typeface="Segoe UI" panose="020B0502040204020203" pitchFamily="34" charset="0"/>
                <a:ea typeface="MS PGothic" pitchFamily="34" charset="-128"/>
                <a:cs typeface="Segoe UI" panose="020B0502040204020203" pitchFamily="34" charset="0"/>
                <a:sym typeface="Arial Bold" charset="0"/>
              </a:rPr>
              <a:t>Bayern</a:t>
            </a:r>
          </a:p>
        </p:txBody>
      </p:sp>
      <p:sp>
        <p:nvSpPr>
          <p:cNvPr id="10" name="Titel 1"/>
          <p:cNvSpPr>
            <a:spLocks noGrp="1"/>
          </p:cNvSpPr>
          <p:nvPr>
            <p:ph type="ctrTitle" hasCustomPrompt="1"/>
          </p:nvPr>
        </p:nvSpPr>
        <p:spPr>
          <a:xfrm>
            <a:off x="457200" y="1419622"/>
            <a:ext cx="8229600" cy="1368152"/>
          </a:xfrm>
        </p:spPr>
        <p:txBody>
          <a:bodyPr>
            <a:normAutofit/>
          </a:bodyPr>
          <a:lstStyle>
            <a:lvl1pPr>
              <a:defRPr sz="2000">
                <a:solidFill>
                  <a:srgbClr val="3D5D7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Vortragstitel eingeben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57200" y="2931790"/>
            <a:ext cx="8229600" cy="288000"/>
          </a:xfrm>
          <a:noFill/>
        </p:spPr>
        <p:txBody>
          <a:bodyPr vert="horz" lIns="91440" tIns="45720" rIns="91440" bIns="45720" rtlCol="0">
            <a:normAutofit/>
          </a:bodyPr>
          <a:lstStyle>
            <a:lvl1pPr>
              <a:defRPr lang="de-DE" sz="1400" dirty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/>
              <a:t>Referent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219849"/>
            <a:ext cx="8229600" cy="288000"/>
          </a:xfrm>
          <a:noFill/>
        </p:spPr>
        <p:txBody>
          <a:bodyPr vert="horz" lIns="91440" tIns="45720" rIns="91440" bIns="45720" rtlCol="0">
            <a:normAutofit/>
          </a:bodyPr>
          <a:lstStyle>
            <a:lvl1pPr>
              <a:defRPr lang="de-DE" sz="1400" dirty="0" smtClean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/>
              <a:t>Veranstaltung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507868"/>
            <a:ext cx="8229600" cy="288000"/>
          </a:xfrm>
          <a:noFill/>
        </p:spPr>
        <p:txBody>
          <a:bodyPr vert="horz" lIns="91440" tIns="45720" rIns="91440" bIns="45720" rtlCol="0">
            <a:normAutofit/>
          </a:bodyPr>
          <a:lstStyle>
            <a:lvl1pPr>
              <a:defRPr lang="de-DE" sz="1400" smtClean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Ort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3795886"/>
            <a:ext cx="8229600" cy="288000"/>
          </a:xfrm>
          <a:noFill/>
        </p:spPr>
        <p:txBody>
          <a:bodyPr/>
          <a:lstStyle>
            <a:lvl1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/>
              <a:t>Datum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457200" y="1059582"/>
            <a:ext cx="82296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54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sfolie bzw.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Bitte Agenda oder Inhalt hier eingeben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noFill/>
        </p:spPr>
        <p:txBody>
          <a:bodyPr/>
          <a:lstStyle>
            <a:lvl1pPr marL="342900" indent="-342900">
              <a:buClr>
                <a:srgbClr val="6EBD48"/>
              </a:buClr>
              <a:buFont typeface="+mj-lt"/>
              <a:buAutoNum type="arabicPeriod"/>
              <a:defRPr>
                <a:solidFill>
                  <a:srgbClr val="6EBD48"/>
                </a:solidFill>
              </a:defRPr>
            </a:lvl1pPr>
            <a:lvl3pPr marL="468000" indent="-176213">
              <a:defRPr/>
            </a:lvl3pPr>
          </a:lstStyle>
          <a:p>
            <a:pPr lvl="0"/>
            <a:r>
              <a:rPr lang="de-DE"/>
              <a:t>Inhalt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11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foli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>
            <a:lvl3pPr marL="468000" indent="-176213">
              <a:defRPr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169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folie mit Grafiken, Tabellen, 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>
            <a:lvl3pPr marL="468000" indent="-176213">
              <a:defRPr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323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wischenfolie für d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2200" b="1" cap="none" baseline="0"/>
            </a:lvl1pPr>
          </a:lstStyle>
          <a:p>
            <a:r>
              <a:rPr lang="de-DE"/>
              <a:t>Zwischenüberschrift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Oberzeile, falls gewünscht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271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Grafik Bild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 marL="468000" indent="-176400">
              <a:defRPr sz="1600"/>
            </a:lvl3pPr>
            <a:lvl4pPr marL="792000" indent="-284400">
              <a:defRPr lang="de-DE" sz="1600" kern="1200" dirty="0" smtClean="0">
                <a:solidFill>
                  <a:srgbClr val="2F4E6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4pPr>
            <a:lvl5pPr marL="1116000" indent="-284400">
              <a:defRPr lang="de-DE" sz="1600" kern="1200" dirty="0">
                <a:solidFill>
                  <a:srgbClr val="2F4E6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marL="792000" lvl="3" indent="-28440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–"/>
            </a:pPr>
            <a:r>
              <a:rPr lang="de-DE"/>
              <a:t>Vierte Ebene</a:t>
            </a:r>
          </a:p>
          <a:p>
            <a:pPr marL="1116000" lvl="4" indent="-28440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»"/>
            </a:pPr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577350" indent="-285750">
              <a:defRPr lang="de-DE" sz="1600" kern="1200" dirty="0" smtClean="0">
                <a:solidFill>
                  <a:srgbClr val="2F4E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Arial" pitchFamily="34" charset="0"/>
              </a:defRPr>
            </a:lvl3pPr>
            <a:lvl4pPr marL="792000" indent="-284400">
              <a:defRPr lang="de-DE" sz="1600" kern="1200" dirty="0" smtClean="0">
                <a:solidFill>
                  <a:srgbClr val="2F4E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Arial" pitchFamily="34" charset="0"/>
              </a:defRPr>
            </a:lvl4pPr>
            <a:lvl5pPr marL="1116000" indent="-284400">
              <a:defRPr lang="de-DE" sz="1600" kern="1200" dirty="0">
                <a:solidFill>
                  <a:srgbClr val="2F4E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marL="468000" lvl="2" indent="-17640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de-DE"/>
              <a:t>Dritte Ebene</a:t>
            </a:r>
          </a:p>
          <a:p>
            <a:pPr marL="792000" lvl="3" indent="-28440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–"/>
            </a:pPr>
            <a:r>
              <a:rPr lang="de-DE"/>
              <a:t>Vierte Ebene</a:t>
            </a:r>
          </a:p>
          <a:p>
            <a:pPr marL="1116000" lvl="4" indent="-28440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»"/>
            </a:pPr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314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 und 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136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74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sfolie bzw.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Bitte Agenda oder Inhalt hier eingeben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noFill/>
        </p:spPr>
        <p:txBody>
          <a:bodyPr/>
          <a:lstStyle>
            <a:lvl1pPr marL="342900" indent="-342900">
              <a:buClr>
                <a:srgbClr val="6EBD48"/>
              </a:buClr>
              <a:buFont typeface="+mj-lt"/>
              <a:buAutoNum type="arabicPeriod"/>
              <a:defRPr>
                <a:solidFill>
                  <a:srgbClr val="6EBD48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3pPr marL="468000" indent="-176213">
              <a:defRPr/>
            </a:lvl3pPr>
          </a:lstStyle>
          <a:p>
            <a:pPr lvl="0"/>
            <a:r>
              <a:rPr lang="de-DE"/>
              <a:t>Inhalt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59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folie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468000" indent="-176213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38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folie mit Grafiken, Tabellen, 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>
            <a:lvl3pPr marL="468000" indent="-176213">
              <a:defRPr/>
            </a:lvl3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08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wischenfolie für d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2200" b="1" cap="none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Zwischenüberschrift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Oberzeile, falls gewünscht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50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Grafik Bild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468000" indent="-176400"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792000" indent="-284400">
              <a:defRPr lang="de-DE" sz="1600" kern="1200" dirty="0" smtClean="0">
                <a:solidFill>
                  <a:srgbClr val="2F4E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Arial" pitchFamily="34" charset="0"/>
              </a:defRPr>
            </a:lvl4pPr>
            <a:lvl5pPr marL="1116000" indent="-284400">
              <a:defRPr lang="de-DE" sz="1600" kern="1200" dirty="0">
                <a:solidFill>
                  <a:srgbClr val="2F4E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577350" indent="-285750">
              <a:defRPr lang="de-DE" sz="1600" kern="1200" dirty="0" smtClean="0">
                <a:solidFill>
                  <a:srgbClr val="2F4E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Arial" pitchFamily="34" charset="0"/>
              </a:defRPr>
            </a:lvl3pPr>
            <a:lvl4pPr marL="792000" indent="-284400">
              <a:defRPr lang="de-DE" sz="1600" kern="1200" dirty="0" smtClean="0">
                <a:solidFill>
                  <a:srgbClr val="2F4E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Arial" pitchFamily="34" charset="0"/>
              </a:defRPr>
            </a:lvl4pPr>
            <a:lvl5pPr marL="1116000" indent="-284400">
              <a:defRPr lang="de-DE" sz="1600" kern="1200" dirty="0">
                <a:solidFill>
                  <a:srgbClr val="2F4E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59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 und 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61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83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4" name="Textfeld 3"/>
          <p:cNvSpPr txBox="1"/>
          <p:nvPr userDrawn="1"/>
        </p:nvSpPr>
        <p:spPr>
          <a:xfrm>
            <a:off x="457200" y="205979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de-DE" sz="2000" b="1">
                <a:solidFill>
                  <a:srgbClr val="3D5D72"/>
                </a:solidFill>
                <a:latin typeface="Segoe UI" panose="020B0502040204020203" pitchFamily="34" charset="0"/>
                <a:ea typeface="MS PGothic" pitchFamily="34" charset="-128"/>
                <a:cs typeface="Segoe UI" panose="020B0502040204020203" pitchFamily="34" charset="0"/>
                <a:sym typeface="Arial Bold" charset="0"/>
              </a:rPr>
              <a:t>Die Wohnungswirtschaft</a:t>
            </a:r>
          </a:p>
          <a:p>
            <a:pPr>
              <a:defRPr/>
            </a:pPr>
            <a:r>
              <a:rPr lang="en-US" altLang="de-DE" sz="2000" b="1">
                <a:solidFill>
                  <a:srgbClr val="6EBD48"/>
                </a:solidFill>
                <a:latin typeface="Segoe UI" panose="020B0502040204020203" pitchFamily="34" charset="0"/>
                <a:ea typeface="MS PGothic" pitchFamily="34" charset="-128"/>
                <a:cs typeface="Segoe UI" panose="020B0502040204020203" pitchFamily="34" charset="0"/>
                <a:sym typeface="Arial Bold" charset="0"/>
              </a:rPr>
              <a:t>Bayern</a:t>
            </a:r>
          </a:p>
        </p:txBody>
      </p:sp>
      <p:sp>
        <p:nvSpPr>
          <p:cNvPr id="10" name="Titel 1"/>
          <p:cNvSpPr>
            <a:spLocks noGrp="1"/>
          </p:cNvSpPr>
          <p:nvPr>
            <p:ph type="ctrTitle" hasCustomPrompt="1"/>
          </p:nvPr>
        </p:nvSpPr>
        <p:spPr>
          <a:xfrm>
            <a:off x="457200" y="1419622"/>
            <a:ext cx="8229600" cy="1368152"/>
          </a:xfrm>
        </p:spPr>
        <p:txBody>
          <a:bodyPr>
            <a:normAutofit/>
          </a:bodyPr>
          <a:lstStyle>
            <a:lvl1pPr>
              <a:defRPr sz="2000">
                <a:solidFill>
                  <a:srgbClr val="3D5D72"/>
                </a:solidFill>
              </a:defRPr>
            </a:lvl1pPr>
          </a:lstStyle>
          <a:p>
            <a:r>
              <a:rPr lang="de-DE"/>
              <a:t>Vortragstitel eingeben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57200" y="2931790"/>
            <a:ext cx="8229600" cy="288000"/>
          </a:xfrm>
          <a:noFill/>
        </p:spPr>
        <p:txBody>
          <a:bodyPr vert="horz" lIns="91440" tIns="45720" rIns="91440" bIns="45720" rtlCol="0">
            <a:normAutofit/>
          </a:bodyPr>
          <a:lstStyle>
            <a:lvl1pPr>
              <a:defRPr lang="de-DE" sz="1400" dirty="0"/>
            </a:lvl1pPr>
          </a:lstStyle>
          <a:p>
            <a:pPr lvl="0"/>
            <a:r>
              <a:rPr lang="de-DE"/>
              <a:t>Referent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219849"/>
            <a:ext cx="8229600" cy="288000"/>
          </a:xfrm>
          <a:noFill/>
        </p:spPr>
        <p:txBody>
          <a:bodyPr vert="horz" lIns="91440" tIns="45720" rIns="91440" bIns="45720" rtlCol="0">
            <a:normAutofit/>
          </a:bodyPr>
          <a:lstStyle>
            <a:lvl1pPr>
              <a:defRPr lang="de-DE" sz="1400" dirty="0" smtClean="0"/>
            </a:lvl1pPr>
          </a:lstStyle>
          <a:p>
            <a:pPr lvl="0"/>
            <a:r>
              <a:rPr lang="de-DE"/>
              <a:t>Veranstaltung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507868"/>
            <a:ext cx="8229600" cy="288000"/>
          </a:xfrm>
          <a:noFill/>
        </p:spPr>
        <p:txBody>
          <a:bodyPr vert="horz" lIns="91440" tIns="45720" rIns="91440" bIns="45720" rtlCol="0">
            <a:normAutofit/>
          </a:bodyPr>
          <a:lstStyle>
            <a:lvl1pPr>
              <a:defRPr lang="de-DE" sz="1400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Ort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3795886"/>
            <a:ext cx="8229600" cy="288000"/>
          </a:xfrm>
          <a:noFill/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/>
              <a:t>Datum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457200" y="1059582"/>
            <a:ext cx="82296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8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321"/>
            <a:ext cx="9142858" cy="5142857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715200" cy="85725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marL="468000" lvl="2" indent="-176213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56720" y="4803998"/>
            <a:ext cx="28956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algn="ctr">
              <a:defRPr lang="de-DE" sz="800" dirty="0">
                <a:solidFill>
                  <a:srgbClr val="3D5D72"/>
                </a:solidFill>
                <a:latin typeface="Segoe UI" panose="020B0502040204020203" pitchFamily="34" charset="0"/>
                <a:ea typeface="MS PGothic" pitchFamily="34" charset="-128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62464" y="4803998"/>
            <a:ext cx="486000" cy="273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9" name="Rectangle 4"/>
          <p:cNvSpPr>
            <a:spLocks/>
          </p:cNvSpPr>
          <p:nvPr userDrawn="1"/>
        </p:nvSpPr>
        <p:spPr bwMode="auto">
          <a:xfrm>
            <a:off x="2114550" y="4806380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 eaLnBrk="1" hangingPunct="1">
              <a:defRPr/>
            </a:pPr>
            <a:r>
              <a:rPr lang="en-US" altLang="de-DE" sz="800">
                <a:solidFill>
                  <a:srgbClr val="3D5D72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VdW Bayern</a:t>
            </a:r>
          </a:p>
          <a:p>
            <a:pPr algn="l" eaLnBrk="1" hangingPunct="1">
              <a:defRPr/>
            </a:pPr>
            <a:r>
              <a:rPr lang="en-US" altLang="de-DE" sz="800">
                <a:solidFill>
                  <a:srgbClr val="3D5D72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Verband bayerischer Wohnungsunternehmen e.V</a:t>
            </a:r>
            <a:r>
              <a:rPr lang="en-US" altLang="de-DE" sz="800">
                <a:solidFill>
                  <a:srgbClr val="2F4E61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.</a:t>
            </a:r>
          </a:p>
        </p:txBody>
      </p:sp>
      <p:sp>
        <p:nvSpPr>
          <p:cNvPr id="20" name="Rectangle 5"/>
          <p:cNvSpPr>
            <a:spLocks/>
          </p:cNvSpPr>
          <p:nvPr userDrawn="1"/>
        </p:nvSpPr>
        <p:spPr bwMode="auto">
          <a:xfrm>
            <a:off x="457200" y="4806380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algn="l" eaLnBrk="1" hangingPunct="1">
              <a:defRPr/>
            </a:pPr>
            <a:r>
              <a:rPr lang="en-US" altLang="de-DE" sz="8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Die Wohnungswirtschaft</a:t>
            </a:r>
          </a:p>
          <a:p>
            <a:pPr algn="l" eaLnBrk="1" hangingPunct="1">
              <a:defRPr/>
            </a:pPr>
            <a:r>
              <a:rPr lang="en-US" altLang="de-DE" sz="8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Bayern</a:t>
            </a:r>
          </a:p>
        </p:txBody>
      </p:sp>
    </p:spTree>
    <p:extLst>
      <p:ext uri="{BB962C8B-B14F-4D97-AF65-F5344CB8AC3E}">
        <p14:creationId xmlns:p14="http://schemas.microsoft.com/office/powerpoint/2010/main" val="318477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8" r:id="rId4"/>
    <p:sldLayoutId id="2147483651" r:id="rId5"/>
    <p:sldLayoutId id="2147483652" r:id="rId6"/>
    <p:sldLayoutId id="2147483654" r:id="rId7"/>
    <p:sldLayoutId id="2147483655" r:id="rId8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de-DE" sz="2000" b="1" kern="1200" dirty="0">
          <a:solidFill>
            <a:srgbClr val="3D5D72"/>
          </a:solidFill>
          <a:latin typeface="Segoe UI" panose="020B0502040204020203" pitchFamily="34" charset="0"/>
          <a:ea typeface="MS PGothic" pitchFamily="34" charset="-128"/>
          <a:cs typeface="Segoe UI" panose="020B0502040204020203" pitchFamily="34" charset="0"/>
        </a:defRPr>
      </a:lvl1pPr>
    </p:titleStyle>
    <p:bodyStyle>
      <a:lvl1pPr marL="284163" indent="-284163" algn="l" defTabSz="914400" rtl="0" eaLnBrk="1" fontAlgn="base" latinLnBrk="0" hangingPunct="1">
        <a:spcBef>
          <a:spcPts val="1313"/>
        </a:spcBef>
        <a:spcAft>
          <a:spcPct val="0"/>
        </a:spcAft>
        <a:buClr>
          <a:srgbClr val="3D5D72"/>
        </a:buClr>
        <a:buFont typeface="Wingdings" panose="05000000000000000000" pitchFamily="2" charset="2"/>
        <a:buNone/>
        <a:defRPr lang="de-DE" sz="1800" kern="1200" dirty="0" smtClean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1pPr>
      <a:lvl2pPr marL="285750" indent="-285750" algn="l" defTabSz="914400" rtl="0" eaLnBrk="1" fontAlgn="base" latinLnBrk="0" hangingPunct="1">
        <a:spcBef>
          <a:spcPts val="1313"/>
        </a:spcBef>
        <a:spcAft>
          <a:spcPct val="0"/>
        </a:spcAft>
        <a:buFont typeface="Wingdings" panose="05000000000000000000" pitchFamily="2" charset="2"/>
        <a:buChar char="§"/>
        <a:defRPr lang="de-DE" sz="1600" kern="1200" dirty="0" smtClean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2pPr>
      <a:lvl3pPr marL="577537" indent="-285750" algn="l" defTabSz="914400" rtl="0" eaLnBrk="1" fontAlgn="base" latinLnBrk="0" hangingPunct="1">
        <a:spcBef>
          <a:spcPts val="600"/>
        </a:spcBef>
        <a:spcAft>
          <a:spcPct val="0"/>
        </a:spcAft>
        <a:buFont typeface="Arial" panose="020B0604020202020204" pitchFamily="34" charset="0"/>
        <a:buChar char="•"/>
        <a:defRPr lang="de-DE" sz="1600" kern="1200" dirty="0" smtClean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3pPr>
      <a:lvl4pPr marL="792000" indent="-284400" algn="l" defTabSz="914400" rtl="0" eaLnBrk="1" fontAlgn="base" latinLnBrk="0" hangingPunct="1">
        <a:spcBef>
          <a:spcPts val="600"/>
        </a:spcBef>
        <a:spcAft>
          <a:spcPct val="0"/>
        </a:spcAft>
        <a:buFont typeface="Arial" panose="020B0604020202020204" pitchFamily="34" charset="0"/>
        <a:buChar char="–"/>
        <a:defRPr lang="de-DE" sz="1600" kern="1200" dirty="0" smtClean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4pPr>
      <a:lvl5pPr marL="1116000" indent="-284400" algn="l" defTabSz="914400" rtl="0" eaLnBrk="1" fontAlgn="base" latinLnBrk="0" hangingPunct="1">
        <a:spcBef>
          <a:spcPts val="600"/>
        </a:spcBef>
        <a:spcAft>
          <a:spcPct val="0"/>
        </a:spcAft>
        <a:buFont typeface="Arial" panose="020B0604020202020204" pitchFamily="34" charset="0"/>
        <a:buChar char="»"/>
        <a:defRPr lang="de-DE" sz="1600" kern="1200" dirty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>
            <a:spLocks/>
          </p:cNvSpPr>
          <p:nvPr userDrawn="1"/>
        </p:nvSpPr>
        <p:spPr bwMode="auto">
          <a:xfrm>
            <a:off x="8261097" y="4816409"/>
            <a:ext cx="487367" cy="407988"/>
          </a:xfrm>
          <a:custGeom>
            <a:avLst/>
            <a:gdLst>
              <a:gd name="T0" fmla="*/ 0 w 386"/>
              <a:gd name="T1" fmla="*/ 323 h 323"/>
              <a:gd name="T2" fmla="*/ 0 w 386"/>
              <a:gd name="T3" fmla="*/ 323 h 323"/>
              <a:gd name="T4" fmla="*/ 386 w 386"/>
              <a:gd name="T5" fmla="*/ 323 h 323"/>
              <a:gd name="T6" fmla="*/ 386 w 386"/>
              <a:gd name="T7" fmla="*/ 0 h 323"/>
              <a:gd name="T8" fmla="*/ 0 w 386"/>
              <a:gd name="T9" fmla="*/ 0 h 323"/>
              <a:gd name="T10" fmla="*/ 0 w 386"/>
              <a:gd name="T11" fmla="*/ 323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6" h="323">
                <a:moveTo>
                  <a:pt x="0" y="323"/>
                </a:moveTo>
                <a:lnTo>
                  <a:pt x="0" y="323"/>
                </a:lnTo>
                <a:lnTo>
                  <a:pt x="386" y="323"/>
                </a:lnTo>
                <a:lnTo>
                  <a:pt x="386" y="0"/>
                </a:lnTo>
                <a:lnTo>
                  <a:pt x="0" y="0"/>
                </a:lnTo>
                <a:lnTo>
                  <a:pt x="0" y="323"/>
                </a:lnTo>
                <a:close/>
              </a:path>
            </a:pathLst>
          </a:custGeom>
          <a:solidFill>
            <a:srgbClr val="385E7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42"/>
          <a:stretch/>
        </p:blipFill>
        <p:spPr>
          <a:xfrm>
            <a:off x="571" y="321"/>
            <a:ext cx="9142858" cy="119097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marL="468000" lvl="2" indent="-176213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56720" y="4803998"/>
            <a:ext cx="28956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algn="ctr">
              <a:defRPr lang="de-DE" sz="800" dirty="0">
                <a:solidFill>
                  <a:srgbClr val="3D5D72"/>
                </a:solidFill>
                <a:latin typeface="Segoe UI" panose="020B0502040204020203" pitchFamily="34" charset="0"/>
                <a:ea typeface="MS PGothic" pitchFamily="34" charset="-128"/>
                <a:cs typeface="Segoe UI" panose="020B0502040204020203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62464" y="4803998"/>
            <a:ext cx="486000" cy="273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691A161-0D27-478D-AAEB-D0BFEC36F99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9" name="Rectangle 4"/>
          <p:cNvSpPr>
            <a:spLocks/>
          </p:cNvSpPr>
          <p:nvPr userDrawn="1"/>
        </p:nvSpPr>
        <p:spPr bwMode="auto">
          <a:xfrm>
            <a:off x="2114550" y="4806380"/>
            <a:ext cx="23288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eaLnBrk="1" hangingPunct="1">
              <a:defRPr/>
            </a:pPr>
            <a:r>
              <a:rPr lang="en-US" altLang="de-DE" sz="800">
                <a:solidFill>
                  <a:srgbClr val="3D5D72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VdW Bayern</a:t>
            </a:r>
          </a:p>
          <a:p>
            <a:pPr eaLnBrk="1" hangingPunct="1">
              <a:defRPr/>
            </a:pPr>
            <a:r>
              <a:rPr lang="en-US" altLang="de-DE" sz="800">
                <a:solidFill>
                  <a:srgbClr val="3D5D72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Verband bayerischer Wohnungsunternehmen e.V</a:t>
            </a:r>
            <a:r>
              <a:rPr lang="en-US" altLang="de-DE" sz="800">
                <a:solidFill>
                  <a:srgbClr val="2F4E61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.</a:t>
            </a:r>
          </a:p>
        </p:txBody>
      </p:sp>
      <p:sp>
        <p:nvSpPr>
          <p:cNvPr id="20" name="Rectangle 5"/>
          <p:cNvSpPr>
            <a:spLocks/>
          </p:cNvSpPr>
          <p:nvPr userDrawn="1"/>
        </p:nvSpPr>
        <p:spPr bwMode="auto">
          <a:xfrm>
            <a:off x="457200" y="4806380"/>
            <a:ext cx="165735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1pPr>
            <a:lvl2pPr marL="742950" indent="-28575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2pPr>
            <a:lvl3pPr marL="11430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3pPr>
            <a:lvl4pPr marL="16002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4pPr>
            <a:lvl5pPr marL="2057400" indent="-228600" eaLnBrk="0" hangingPunct="0"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Heiti SC Light" charset="-122"/>
                <a:sym typeface="Gill Sans" charset="0"/>
              </a:defRPr>
            </a:lvl9pPr>
          </a:lstStyle>
          <a:p>
            <a:pPr eaLnBrk="1" hangingPunct="1">
              <a:defRPr/>
            </a:pPr>
            <a:r>
              <a:rPr lang="en-US" altLang="de-DE" sz="800" b="1">
                <a:solidFill>
                  <a:srgbClr val="2F4E61"/>
                </a:solidFill>
                <a:latin typeface="Arial Bold" charset="0"/>
                <a:ea typeface="MS PGothic" pitchFamily="34" charset="-128"/>
                <a:sym typeface="Arial Bold" charset="0"/>
              </a:rPr>
              <a:t>Die Wohnungswirtschaft</a:t>
            </a:r>
          </a:p>
          <a:p>
            <a:pPr eaLnBrk="1" hangingPunct="1">
              <a:defRPr/>
            </a:pPr>
            <a:r>
              <a:rPr lang="en-US" altLang="de-DE" sz="800" b="1">
                <a:solidFill>
                  <a:srgbClr val="5BB435"/>
                </a:solidFill>
                <a:latin typeface="Arial Bold" charset="0"/>
                <a:ea typeface="MS PGothic" pitchFamily="34" charset="-128"/>
                <a:sym typeface="Arial Bold" charset="0"/>
              </a:rPr>
              <a:t>Bayern</a:t>
            </a:r>
          </a:p>
        </p:txBody>
      </p:sp>
    </p:spTree>
    <p:extLst>
      <p:ext uri="{BB962C8B-B14F-4D97-AF65-F5344CB8AC3E}">
        <p14:creationId xmlns:p14="http://schemas.microsoft.com/office/powerpoint/2010/main" val="175931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de-DE" sz="2000" b="1" kern="1200" dirty="0">
          <a:solidFill>
            <a:srgbClr val="3D5D72"/>
          </a:solidFill>
          <a:latin typeface="Segoe UI" panose="020B0502040204020203" pitchFamily="34" charset="0"/>
          <a:ea typeface="MS PGothic" pitchFamily="34" charset="-128"/>
          <a:cs typeface="Segoe UI" panose="020B0502040204020203" pitchFamily="34" charset="0"/>
        </a:defRPr>
      </a:lvl1pPr>
    </p:titleStyle>
    <p:bodyStyle>
      <a:lvl1pPr marL="284163" indent="-284163" algn="l" defTabSz="914400" rtl="0" eaLnBrk="0" fontAlgn="base" latinLnBrk="0" hangingPunct="0">
        <a:spcBef>
          <a:spcPts val="1313"/>
        </a:spcBef>
        <a:spcAft>
          <a:spcPct val="0"/>
        </a:spcAft>
        <a:buClr>
          <a:srgbClr val="3D5D72"/>
        </a:buClr>
        <a:buFont typeface="Wingdings" panose="05000000000000000000" pitchFamily="2" charset="2"/>
        <a:buNone/>
        <a:defRPr lang="de-DE" sz="1800" kern="1200" dirty="0" smtClean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1pPr>
      <a:lvl2pPr marL="285750" indent="-285750" algn="l" defTabSz="914400" rtl="0" eaLnBrk="0" fontAlgn="base" latinLnBrk="0" hangingPunct="0">
        <a:spcBef>
          <a:spcPts val="1313"/>
        </a:spcBef>
        <a:spcAft>
          <a:spcPct val="0"/>
        </a:spcAft>
        <a:buFont typeface="Wingdings" panose="05000000000000000000" pitchFamily="2" charset="2"/>
        <a:buChar char="§"/>
        <a:defRPr lang="de-DE" sz="1600" kern="1200" dirty="0" smtClean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2pPr>
      <a:lvl3pPr marL="577537" indent="-285750" algn="l" defTabSz="914400" rtl="0" eaLnBrk="0" fontAlgn="base" latinLnBrk="0" hangingPunct="0">
        <a:spcBef>
          <a:spcPts val="600"/>
        </a:spcBef>
        <a:spcAft>
          <a:spcPct val="0"/>
        </a:spcAft>
        <a:buFont typeface="Arial" panose="020B0604020202020204" pitchFamily="34" charset="0"/>
        <a:buChar char="•"/>
        <a:defRPr lang="de-DE" sz="1600" kern="1200" dirty="0" smtClean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3pPr>
      <a:lvl4pPr marL="792000" indent="-284400" algn="l" defTabSz="914400" rtl="0" eaLnBrk="0" fontAlgn="base" latinLnBrk="0" hangingPunct="0">
        <a:spcBef>
          <a:spcPts val="600"/>
        </a:spcBef>
        <a:spcAft>
          <a:spcPct val="0"/>
        </a:spcAft>
        <a:buFont typeface="Arial" panose="020B0604020202020204" pitchFamily="34" charset="0"/>
        <a:buChar char="–"/>
        <a:defRPr lang="de-DE" sz="1600" kern="1200" dirty="0" smtClean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4pPr>
      <a:lvl5pPr marL="1116000" indent="-284400" algn="l" defTabSz="914400" rtl="0" eaLnBrk="0" fontAlgn="base" latinLnBrk="0" hangingPunct="0">
        <a:spcBef>
          <a:spcPts val="600"/>
        </a:spcBef>
        <a:spcAft>
          <a:spcPct val="0"/>
        </a:spcAft>
        <a:buFont typeface="Arial" panose="020B0604020202020204" pitchFamily="34" charset="0"/>
        <a:buChar char="»"/>
        <a:defRPr lang="de-DE" sz="1600" kern="1200" dirty="0">
          <a:solidFill>
            <a:srgbClr val="2F4E61"/>
          </a:solidFill>
          <a:latin typeface="Segoe UI" panose="020B0502040204020203" pitchFamily="34" charset="0"/>
          <a:ea typeface="+mn-ea"/>
          <a:cs typeface="Segoe UI" panose="020B0502040204020203" pitchFamily="34" charset="0"/>
          <a:sym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de-DE" sz="1400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de-DE" sz="1400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2400" b="1" dirty="0"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Aktuelle mietrechtliche Themen und </a:t>
            </a:r>
            <a:br>
              <a:rPr lang="de-DE" sz="2400" b="1" dirty="0">
                <a:effectLst/>
                <a:latin typeface="Arial" panose="020B0604020202020204" pitchFamily="34" charset="0"/>
                <a:ea typeface="Segoe UI" panose="020B0502040204020203" pitchFamily="34" charset="0"/>
              </a:rPr>
            </a:br>
            <a:r>
              <a:rPr lang="de-DE" sz="2400" b="1" dirty="0">
                <a:effectLst/>
                <a:latin typeface="Arial" panose="020B0604020202020204" pitchFamily="34" charset="0"/>
                <a:ea typeface="Segoe UI" panose="020B0502040204020203" pitchFamily="34" charset="0"/>
              </a:rPr>
              <a:t>Themen aus anderen Rechtsgebieten</a:t>
            </a:r>
            <a:endParaRPr lang="de-DE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Hans Maier, Verbandsdirektor, </a:t>
            </a:r>
            <a:r>
              <a:rPr lang="de-DE" dirty="0">
                <a:latin typeface="Segoe UI" panose="020B0502040204020203" pitchFamily="34" charset="0"/>
                <a:cs typeface="Segoe UI" panose="020B0502040204020203" pitchFamily="34" charset="0"/>
              </a:rPr>
              <a:t>Wirtschaftsprüfer und Steuerberater</a:t>
            </a:r>
          </a:p>
          <a:p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Frühjahrstagung der Arbeitsgemeinschaft oberbayerischer Wohnungsunternehmen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Ingolstadt</a:t>
            </a:r>
            <a:endParaRPr lang="de-D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20. März </a:t>
            </a:r>
            <a:r>
              <a:rPr lang="de-DE">
                <a:latin typeface="Segoe UI" panose="020B0502040204020203" pitchFamily="34" charset="0"/>
                <a:cs typeface="Segoe UI" panose="020B0502040204020203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927425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7A94C0-87A2-1E9D-8CB4-6D014887E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0E20A-4CB0-830B-A363-28C73E63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Abschluss der zweiten Verhandlungsphase mit Telekom Deutschland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CD72CA0-7F84-32B1-C5D3-D1FC9D5C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/>
              <a:t>Ergänzende Regelung folgender Sachverhalte:</a:t>
            </a:r>
          </a:p>
          <a:p>
            <a:pPr marL="469587" lvl="2">
              <a:spcBef>
                <a:spcPts val="0"/>
              </a:spcBef>
              <a:spcAft>
                <a:spcPts val="600"/>
              </a:spcAft>
            </a:pPr>
            <a:r>
              <a:rPr lang="de-DE" sz="1800" dirty="0"/>
              <a:t>Übereignung von Glasfasergebäudenetzen der Telekom an das WU, wenn Telekom das Netz errichtet/finanziert („</a:t>
            </a:r>
            <a:r>
              <a:rPr lang="de-DE" sz="1800" dirty="0" err="1"/>
              <a:t>Endschaftsregelung</a:t>
            </a:r>
            <a:r>
              <a:rPr lang="de-DE" sz="1800" dirty="0"/>
              <a:t>“)</a:t>
            </a:r>
          </a:p>
          <a:p>
            <a:pPr marL="469587" lvl="2">
              <a:spcBef>
                <a:spcPts val="0"/>
              </a:spcBef>
              <a:spcAft>
                <a:spcPts val="600"/>
              </a:spcAft>
            </a:pPr>
            <a:r>
              <a:rPr lang="de-DE" sz="1800" dirty="0"/>
              <a:t>Pilot-Mustervertrag zur Nutzung einer Faser eines Glasfasergebäudenetzes durch die Telekom, das durch WU selbst errichtet wurde („Faserkauf)</a:t>
            </a:r>
          </a:p>
          <a:p>
            <a:pPr marL="469587" lvl="2">
              <a:spcBef>
                <a:spcPts val="0"/>
              </a:spcBef>
              <a:spcAft>
                <a:spcPts val="600"/>
              </a:spcAft>
            </a:pPr>
            <a:r>
              <a:rPr lang="de-DE" sz="1800" dirty="0"/>
              <a:t>Kostenfreie Glasfaseranbindung von Wohngebäuden (FTTB) in </a:t>
            </a:r>
            <a:r>
              <a:rPr lang="de-DE" sz="1800"/>
              <a:t>zwei Varianten (</a:t>
            </a:r>
            <a:r>
              <a:rPr lang="de-DE" sz="1800" dirty="0"/>
              <a:t>FTTB </a:t>
            </a:r>
            <a:r>
              <a:rPr lang="de-DE" sz="1800" dirty="0" err="1"/>
              <a:t>only</a:t>
            </a:r>
            <a:r>
              <a:rPr lang="de-DE" sz="1800" dirty="0"/>
              <a:t> oder FTTB </a:t>
            </a:r>
            <a:r>
              <a:rPr lang="de-DE" sz="1800" dirty="0" err="1"/>
              <a:t>Cuda</a:t>
            </a:r>
            <a:r>
              <a:rPr lang="de-DE" sz="1800" dirty="0"/>
              <a:t>)</a:t>
            </a:r>
          </a:p>
          <a:p>
            <a:pPr marL="469587" lvl="2">
              <a:spcBef>
                <a:spcPts val="0"/>
              </a:spcBef>
              <a:spcAft>
                <a:spcPts val="600"/>
              </a:spcAft>
            </a:pPr>
            <a:r>
              <a:rPr lang="de-DE" sz="1800" dirty="0"/>
              <a:t>Regelung über die Nutzung einer Glasfaser der Telekom durch WU oder seine Dienstleister für wohnungswirtschaftliche Zwecke zu Sonderbedingungen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2C55B8-9A2D-583D-835F-4E50119D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111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6C1B9-46B5-7774-EFED-82CF10CAC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DB98B-29D9-605C-9A89-04612695E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7715200" cy="857250"/>
          </a:xfrm>
        </p:spPr>
        <p:txBody>
          <a:bodyPr anchor="t">
            <a:normAutofit/>
          </a:bodyPr>
          <a:lstStyle/>
          <a:p>
            <a:r>
              <a:rPr lang="de-DE" dirty="0">
                <a:latin typeface="Segoe UI"/>
                <a:ea typeface="MS PGothic"/>
                <a:cs typeface="Segoe UI"/>
              </a:rPr>
              <a:t>Weitere Änderungen ab dem 01.01.2025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01D57B-E6CD-4254-C136-081EEBC39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464" y="4803998"/>
            <a:ext cx="486000" cy="2736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6691A161-0D27-478D-AAEB-D0BFEC36F99A}" type="slidenum">
              <a:rPr lang="de-DE" smtClean="0"/>
              <a:pPr>
                <a:spcAft>
                  <a:spcPts val="600"/>
                </a:spcAft>
              </a:pPr>
              <a:t>11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B8E1EA5B-B6D6-6665-D75C-7BA8CF0EE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174736" cy="339447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de-DE" b="1" dirty="0">
                <a:solidFill>
                  <a:srgbClr val="3D5D72"/>
                </a:solidFill>
                <a:latin typeface="Segoe UI"/>
                <a:cs typeface="Segoe UI"/>
              </a:rPr>
              <a:t>Wohngeldgesetz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  <a:latin typeface="Segoe UI"/>
                <a:cs typeface="Segoe UI"/>
              </a:rPr>
              <a:t>Dynamisierung im Zwei-Jahres-Rhythmus vorgeschrieben, die Anpassung an Preis- und Mietpreisentwicklung garantieren soll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de-DE" dirty="0">
                <a:solidFill>
                  <a:srgbClr val="3D5D72"/>
                </a:solidFill>
                <a:latin typeface="Segoe UI"/>
                <a:cs typeface="Segoe UI"/>
              </a:rPr>
              <a:t>Erhöhung um rd. 15 % bzw. 30 €/Monat zum 01.01.2025</a:t>
            </a:r>
          </a:p>
          <a:p>
            <a:pPr marL="0" indent="0">
              <a:spcBef>
                <a:spcPts val="0"/>
              </a:spcBef>
            </a:pPr>
            <a:endParaRPr lang="de-DE" dirty="0">
              <a:solidFill>
                <a:srgbClr val="3D5D72"/>
              </a:solidFill>
              <a:latin typeface="Segoe UI"/>
              <a:cs typeface="Segoe UI"/>
            </a:endParaRPr>
          </a:p>
          <a:p>
            <a:pPr marL="0" indent="0">
              <a:spcBef>
                <a:spcPts val="0"/>
              </a:spcBef>
            </a:pPr>
            <a:r>
              <a:rPr lang="de-DE" b="1" dirty="0">
                <a:solidFill>
                  <a:srgbClr val="3D5D72"/>
                </a:solidFill>
                <a:latin typeface="Segoe UI"/>
                <a:cs typeface="Segoe UI"/>
              </a:rPr>
              <a:t>Postrechtsmodernisierungsgesetz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  <a:latin typeface="Segoe UI"/>
                <a:cs typeface="Segoe UI"/>
              </a:rPr>
              <a:t>Erhöhung der Frist für den Zugang von zwei auf drei Werktage nach dem Abschicken</a:t>
            </a:r>
          </a:p>
          <a:p>
            <a:pPr marL="0" indent="0">
              <a:spcBef>
                <a:spcPts val="0"/>
              </a:spcBef>
            </a:pPr>
            <a:endParaRPr lang="de-DE" dirty="0">
              <a:solidFill>
                <a:srgbClr val="3D5D72"/>
              </a:solidFill>
              <a:latin typeface="Segoe UI"/>
              <a:cs typeface="Segoe UI"/>
            </a:endParaRPr>
          </a:p>
          <a:p>
            <a:pPr>
              <a:spcBef>
                <a:spcPts val="0"/>
              </a:spcBef>
            </a:pPr>
            <a:r>
              <a:rPr lang="de-DE" b="1" dirty="0">
                <a:solidFill>
                  <a:srgbClr val="3D5D72"/>
                </a:solidFill>
              </a:rPr>
              <a:t>Gesetz zur Aufteilung der Kohlendioxidkosten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Anhebung CO</a:t>
            </a:r>
            <a:r>
              <a:rPr lang="de-DE" baseline="-25000" dirty="0">
                <a:solidFill>
                  <a:srgbClr val="3D5D72"/>
                </a:solidFill>
              </a:rPr>
              <a:t>2</a:t>
            </a:r>
            <a:r>
              <a:rPr lang="de-DE" dirty="0">
                <a:solidFill>
                  <a:srgbClr val="3D5D72"/>
                </a:solidFill>
              </a:rPr>
              <a:t>-Preis von 45 €/t auf 55 €/t</a:t>
            </a:r>
          </a:p>
        </p:txBody>
      </p:sp>
    </p:spTree>
    <p:extLst>
      <p:ext uri="{BB962C8B-B14F-4D97-AF65-F5344CB8AC3E}">
        <p14:creationId xmlns:p14="http://schemas.microsoft.com/office/powerpoint/2010/main" val="3938403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81AE5-7C1D-79A9-C66D-EEC34E2C9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11E2F6-2CF4-1842-8649-BF9032A4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7715200" cy="857250"/>
          </a:xfrm>
        </p:spPr>
        <p:txBody>
          <a:bodyPr anchor="t">
            <a:normAutofit/>
          </a:bodyPr>
          <a:lstStyle/>
          <a:p>
            <a:r>
              <a:rPr lang="de-DE" dirty="0"/>
              <a:t>Barrierefreiheitsstärkungsgesetz (BFSG)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5608F8-DF6F-B58E-1E4A-AD1A43F4B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pPr marL="361950" indent="-3619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Gilt für Produkte und Dienstleistungen, die nach dem 28.06.2025 in den Verkehr gebracht bzw. für Verbraucherinnen und Verbraucher erbracht werden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Ziel: diskriminierungsfreie Teilhabe von Menschen mit Behinderungen, Einschränkungen und älteren Menschen u. a. im elektronischen Geschäftsverkehr</a:t>
            </a:r>
          </a:p>
          <a:p>
            <a:pPr marL="361950" indent="-361950">
              <a:tabLst>
                <a:tab pos="361950" algn="l"/>
              </a:tabLst>
            </a:pPr>
            <a:r>
              <a:rPr lang="de-DE" dirty="0">
                <a:solidFill>
                  <a:srgbClr val="3D5D72"/>
                </a:solidFill>
                <a:sym typeface="Wingdings" panose="05000000000000000000" pitchFamily="2" charset="2"/>
              </a:rPr>
              <a:t> 	</a:t>
            </a:r>
            <a:r>
              <a:rPr lang="de-DE" dirty="0">
                <a:solidFill>
                  <a:srgbClr val="3D5D72"/>
                </a:solidFill>
              </a:rPr>
              <a:t>Angebot von Dienstleistungen oder Produkten im Internet oder über Mieterportale = Prüfung, ob barrierefreier Zugang erforderlich ist</a:t>
            </a:r>
          </a:p>
          <a:p>
            <a:pPr marL="0" indent="0">
              <a:tabLst>
                <a:tab pos="361950" algn="l"/>
              </a:tabLst>
            </a:pPr>
            <a:r>
              <a:rPr lang="de-DE" dirty="0">
                <a:solidFill>
                  <a:srgbClr val="3D5D72"/>
                </a:solidFill>
                <a:sym typeface="Wingdings" panose="05000000000000000000" pitchFamily="2" charset="2"/>
              </a:rPr>
              <a:t> 	</a:t>
            </a:r>
            <a:r>
              <a:rPr lang="de-DE" dirty="0">
                <a:solidFill>
                  <a:srgbClr val="3D5D72"/>
                </a:solidFill>
              </a:rPr>
              <a:t>barrierefreie Ausgestaltung der Webseite wird empfohlen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005AF3-D3BA-46B5-A6BA-ECC80FEDA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464" y="4803998"/>
            <a:ext cx="486000" cy="2736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6691A161-0D27-478D-AAEB-D0BFEC36F99A}" type="slidenum">
              <a:rPr lang="de-DE" smtClean="0"/>
              <a:pPr>
                <a:spcAft>
                  <a:spcPts val="600"/>
                </a:spcAft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584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DA92C-8ADD-05ED-AEA7-7F28D843D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D5682-9E21-B348-237B-AD966E1B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de-DE" dirty="0"/>
              <a:t>Klarstellung der Modernisierungsmieterhöhung in der einkommensorientierten Förderung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B49FD6-236E-7384-58CD-77612D187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de-DE" dirty="0">
                <a:solidFill>
                  <a:srgbClr val="3D5D72"/>
                </a:solidFill>
              </a:rPr>
              <a:t>Hintergrund: </a:t>
            </a: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- 	erste EOF-Wohnungen erreichen ein </a:t>
            </a:r>
            <a:r>
              <a:rPr lang="de-DE" dirty="0" err="1">
                <a:solidFill>
                  <a:srgbClr val="3D5D72"/>
                </a:solidFill>
              </a:rPr>
              <a:t>Baualter</a:t>
            </a:r>
            <a:r>
              <a:rPr lang="de-DE" dirty="0">
                <a:solidFill>
                  <a:srgbClr val="3D5D72"/>
                </a:solidFill>
              </a:rPr>
              <a:t> von 25 Jahren, </a:t>
            </a: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	wo Modernisierungsmaßnahmen i. d. R. notwendig werden</a:t>
            </a: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- 	zudem umfassende Investitionen für die Klimaneutralität bis 2045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de-DE" dirty="0">
                <a:solidFill>
                  <a:srgbClr val="3D5D72"/>
                </a:solidFill>
              </a:rPr>
              <a:t>Frage: Gelten die Einschränkungen der WFB – wie 7,5 %-Kappung und Stabilität der Miete in den ersten 5 Jahren – auch für Modernisierungsmieterhöhungen nach § 559 BGB?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de-DE" dirty="0">
                <a:solidFill>
                  <a:srgbClr val="3D5D72"/>
                </a:solidFill>
              </a:rPr>
              <a:t>Antwort des </a:t>
            </a:r>
            <a:r>
              <a:rPr lang="de-DE" dirty="0" err="1">
                <a:solidFill>
                  <a:srgbClr val="3D5D72"/>
                </a:solidFill>
              </a:rPr>
              <a:t>StMB</a:t>
            </a:r>
            <a:r>
              <a:rPr lang="de-DE" dirty="0">
                <a:solidFill>
                  <a:srgbClr val="3D5D72"/>
                </a:solidFill>
              </a:rPr>
              <a:t>: § 559 BGB bietet eigene Systematik, die von den WFB nicht außer Kraft gesetzt wird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de-DE" dirty="0">
                <a:solidFill>
                  <a:srgbClr val="3D5D72"/>
                </a:solidFill>
              </a:rPr>
              <a:t>Empfehlung: Prüfung des Einzelfalls anhand des Förderbescheids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92BAF9-DB66-AC7C-BCFB-C628F6533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6691A161-0D27-478D-AAEB-D0BFEC36F99A}" type="slidenum">
              <a:rPr lang="de-DE" smtClean="0"/>
              <a:pPr>
                <a:spcAft>
                  <a:spcPts val="600"/>
                </a:spcAft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876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841501-F174-7950-6216-8FB691741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de-DE" dirty="0"/>
              <a:t>Mietpreisbremse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70FD0CC-86AC-C9B4-5B4A-BF1E32063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Bestehende Regelung läuft zum 31.12.2025 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Vorstoß des Bundesrates vom 14.02.2025: Verlängerung bis zum 31.12.2029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Regelt, dass die Miete bei Neu- und Wiedervermietung die ortsübliche Vergleichsmiete um max. 10 % übersteigen darf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Gilt für Gebiete mit angespannten Wohnungsmärkten, die von den jeweiligen Landesregierungen festgelegt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Einführung einer Begründungspflicht für die Länder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6DC507-B021-4BA5-E46D-65D43DC8F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6691A161-0D27-478D-AAEB-D0BFEC36F99A}" type="slidenum">
              <a:rPr lang="de-DE" smtClean="0"/>
              <a:pPr>
                <a:spcAft>
                  <a:spcPts val="600"/>
                </a:spcAft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334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069D5-123B-F2D4-2336-3D8B2917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de-DE" dirty="0"/>
              <a:t>Aktuelle Urteile</a:t>
            </a:r>
            <a:br>
              <a:rPr lang="de-DE" dirty="0"/>
            </a:br>
            <a:endParaRPr lang="de-DE" sz="1800" dirty="0">
              <a:solidFill>
                <a:srgbClr val="6EBD48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AA18F7-B2CA-4C89-B556-7FEFDFB5A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Clr>
                <a:srgbClr val="3D5D72"/>
              </a:buClr>
              <a:buFont typeface="Arial" panose="020B0604020202020204" pitchFamily="34" charset="0"/>
              <a:buChar char="•"/>
            </a:pPr>
            <a:r>
              <a:rPr lang="de-DE" sz="1700" dirty="0">
                <a:solidFill>
                  <a:srgbClr val="3D5D72"/>
                </a:solidFill>
              </a:rPr>
              <a:t>Fall: SAGA Hamburg kündigte wegen der Störung des Hausfriedens</a:t>
            </a:r>
            <a:br>
              <a:rPr lang="de-DE" sz="1700" dirty="0">
                <a:solidFill>
                  <a:srgbClr val="3D5D72"/>
                </a:solidFill>
              </a:rPr>
            </a:br>
            <a:r>
              <a:rPr lang="de-DE" sz="1700" dirty="0">
                <a:solidFill>
                  <a:srgbClr val="3D5D72"/>
                </a:solidFill>
              </a:rPr>
              <a:t>Urteil: Amtsgericht erklärte die Kündigung für unwirksam</a:t>
            </a:r>
            <a:br>
              <a:rPr lang="de-DE" sz="1700" dirty="0">
                <a:solidFill>
                  <a:srgbClr val="3D5D72"/>
                </a:solidFill>
              </a:rPr>
            </a:br>
            <a:r>
              <a:rPr lang="de-DE" sz="1700" dirty="0">
                <a:solidFill>
                  <a:srgbClr val="3D5D72"/>
                </a:solidFill>
              </a:rPr>
              <a:t>Begründung: SAGA unterliegt als kommunales Wohnungsunternehmen der Grundrechtsbindung, die schwerer wiegt als die Störung des Hausfriedens</a:t>
            </a:r>
          </a:p>
          <a:p>
            <a:pPr marL="285750" indent="-285750">
              <a:buClr>
                <a:srgbClr val="3D5D72"/>
              </a:buClr>
              <a:buFont typeface="Arial" panose="020B0604020202020204" pitchFamily="34" charset="0"/>
              <a:buChar char="•"/>
            </a:pPr>
            <a:r>
              <a:rPr lang="de-DE" sz="1700" dirty="0">
                <a:solidFill>
                  <a:srgbClr val="3D5D72"/>
                </a:solidFill>
              </a:rPr>
              <a:t>BFH-Urteil zur Versteuerung einer Mietreduzierung für Anteilszeichnung: </a:t>
            </a:r>
            <a:br>
              <a:rPr lang="de-DE" sz="1700" dirty="0">
                <a:solidFill>
                  <a:srgbClr val="3D5D72"/>
                </a:solidFill>
              </a:rPr>
            </a:br>
            <a:r>
              <a:rPr lang="de-DE" sz="1700" dirty="0">
                <a:solidFill>
                  <a:srgbClr val="3D5D72"/>
                </a:solidFill>
              </a:rPr>
              <a:t>Zeichnung freiwilliger Anteile bei gleichzeitigem Mieterlass wurde als steuerbar eingestuft</a:t>
            </a:r>
          </a:p>
          <a:p>
            <a:pPr marL="285750" indent="-285750">
              <a:buClr>
                <a:srgbClr val="3D5D72"/>
              </a:buClr>
              <a:buFont typeface="Arial" panose="020B0604020202020204" pitchFamily="34" charset="0"/>
              <a:buChar char="•"/>
            </a:pPr>
            <a:r>
              <a:rPr lang="de-DE" sz="1700" dirty="0">
                <a:solidFill>
                  <a:srgbClr val="3D5D72"/>
                </a:solidFill>
              </a:rPr>
              <a:t>BGH-Urteil zu Negativzinsen: Für Geld, das auf Tagesgeldkonten oder Sparkonten liegt, dürfen keine Negativzinsen berechnet werden.</a:t>
            </a:r>
            <a:br>
              <a:rPr lang="de-DE" sz="1700" dirty="0">
                <a:solidFill>
                  <a:srgbClr val="3D5D72"/>
                </a:solidFill>
              </a:rPr>
            </a:br>
            <a:r>
              <a:rPr lang="de-DE" sz="1700" dirty="0">
                <a:solidFill>
                  <a:srgbClr val="3D5D72"/>
                </a:solidFill>
              </a:rPr>
              <a:t>Begründung: Negativzinsen bei Spar- und Tagesgeldkonten stehen dem Vertragszweck – nämlich dem Sparen – diametral entgegen.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5A3AB0-DB8F-438E-0C30-E6DCCA448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506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D2E7A-3D06-7D8C-344B-1A84E6BDB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21DCF-4E34-EC43-2DFB-C114EF76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de-DE" dirty="0"/>
              <a:t>Aus dem Verband</a:t>
            </a:r>
            <a:br>
              <a:rPr lang="de-DE" dirty="0"/>
            </a:br>
            <a:r>
              <a:rPr lang="de-DE" sz="1800" dirty="0">
                <a:solidFill>
                  <a:srgbClr val="6EBD48"/>
                </a:solidFill>
              </a:rPr>
              <a:t>Vermieter möchte lukratives Sammelinkasso weiterbetreiben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9A1B4D-A2A4-E6D5-981D-A45AC50D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Clr>
                <a:srgbClr val="3D5D72"/>
              </a:buClr>
              <a:buFont typeface="Arial" panose="020B0604020202020204" pitchFamily="34" charset="0"/>
              <a:buChar char="•"/>
            </a:pPr>
            <a:r>
              <a:rPr lang="de-DE" sz="1700" dirty="0">
                <a:solidFill>
                  <a:srgbClr val="3D5D72"/>
                </a:solidFill>
              </a:rPr>
              <a:t>Einzelne Leistungsbehörden übernehmen die Kosten für den Kabelanschluss, auch wenn nach unserer Auffassung keine Pflicht dazu besteht</a:t>
            </a:r>
          </a:p>
          <a:p>
            <a:pPr marL="285750" indent="-285750">
              <a:buClr>
                <a:srgbClr val="3D5D72"/>
              </a:buClr>
              <a:buFont typeface="Arial" panose="020B0604020202020204" pitchFamily="34" charset="0"/>
              <a:buChar char="•"/>
            </a:pPr>
            <a:r>
              <a:rPr lang="de-DE" sz="1700" dirty="0">
                <a:solidFill>
                  <a:srgbClr val="3D5D72"/>
                </a:solidFill>
              </a:rPr>
              <a:t>Weiterführung eines (alternativen) Sammelinkassos wird nicht empfohlen Hintergrund: telekommunikations-, steuer- und mögliche urheberrechtliche Probleme (Siehe GdW-Arbeitshilfe 89 sowie Rundschreiben)</a:t>
            </a:r>
          </a:p>
          <a:p>
            <a:pPr marL="285750" indent="-285750">
              <a:buClr>
                <a:srgbClr val="3D5D72"/>
              </a:buClr>
              <a:buFont typeface="Arial" panose="020B0604020202020204" pitchFamily="34" charset="0"/>
              <a:buChar char="•"/>
            </a:pPr>
            <a:r>
              <a:rPr lang="de-DE" sz="1700" dirty="0">
                <a:solidFill>
                  <a:srgbClr val="3D5D72"/>
                </a:solidFill>
              </a:rPr>
              <a:t>Telekommunikationsdienste (z. B. TV-Dienste) bedürfen eines individuellen </a:t>
            </a:r>
            <a:r>
              <a:rPr lang="de-DE" sz="1700" dirty="0" err="1">
                <a:solidFill>
                  <a:srgbClr val="3D5D72"/>
                </a:solidFill>
              </a:rPr>
              <a:t>künd</a:t>
            </a:r>
            <a:r>
              <a:rPr lang="de-DE" sz="1700" dirty="0">
                <a:solidFill>
                  <a:srgbClr val="3D5D72"/>
                </a:solidFill>
              </a:rPr>
              <a:t>-baren Zusatzvertrags zwischen Anbieter und Mieter oder zumindest einer Zustimmung des Mieters (Inklusiv- bzw. Kaltmietenmodell)</a:t>
            </a:r>
          </a:p>
          <a:p>
            <a:pPr marL="269875" indent="0">
              <a:buClr>
                <a:srgbClr val="3D5D72"/>
              </a:buClr>
              <a:buNone/>
            </a:pPr>
            <a:r>
              <a:rPr lang="de-DE" sz="1700" dirty="0">
                <a:solidFill>
                  <a:srgbClr val="3D5D72"/>
                </a:solidFill>
              </a:rPr>
              <a:t>Gilt unabhängig davon, ob die Leistung im Mietvertrag inkludiert war oder über separate Zusatzverträge geregelt wurde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682E0C7-11C6-AD98-6DEA-CE1FDDED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29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386648-6F4A-952B-9BE8-5DB67108E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0A9BB7-7D82-072B-FDC9-92617EFD6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658C177-52DB-AD87-3673-9D9EDB0D6419}"/>
              </a:ext>
            </a:extLst>
          </p:cNvPr>
          <p:cNvSpPr txBox="1"/>
          <p:nvPr/>
        </p:nvSpPr>
        <p:spPr>
          <a:xfrm>
            <a:off x="2104697" y="2372710"/>
            <a:ext cx="4903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3D5D72"/>
                </a:solidFill>
              </a:rPr>
              <a:t>Themen aus anderen Rechtsgebieten</a:t>
            </a:r>
          </a:p>
        </p:txBody>
      </p:sp>
    </p:spTree>
    <p:extLst>
      <p:ext uri="{BB962C8B-B14F-4D97-AF65-F5344CB8AC3E}">
        <p14:creationId xmlns:p14="http://schemas.microsoft.com/office/powerpoint/2010/main" val="767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653D99-4348-CD20-51E9-1EE38C2B9C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854058-A3B0-15B8-6220-5E1817A8A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7715200" cy="857250"/>
          </a:xfrm>
        </p:spPr>
        <p:txBody>
          <a:bodyPr anchor="t">
            <a:normAutofit/>
          </a:bodyPr>
          <a:lstStyle/>
          <a:p>
            <a:r>
              <a:rPr lang="de-DE" dirty="0"/>
              <a:t>Gefahrstoffverordnung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798F8AD-41CF-8083-9AB4-66B3FE33F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Beschluss des Bundeskabinetts am 13.11.2024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Ursprünglich geplanter Generalverdacht auf Asbest für alle Gebäude, die bis 1993 fertiggestellt wurden, sowie die Einführung von umfassenden Erkundungspflichten für Gebäudeeigentümer sind vom Tisch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Anlassbezogene Erkundung durch Auftragnehmer – Bau- und Handwerksbetriebe – beschlossen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Intervention der Wohnungswirtschaft war erfolgreich!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5EA406-08A1-4CAC-D84D-005AD0FD5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464" y="4803998"/>
            <a:ext cx="486000" cy="2736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6691A161-0D27-478D-AAEB-D0BFEC36F99A}" type="slidenum">
              <a:rPr lang="de-DE" smtClean="0"/>
              <a:pPr>
                <a:spcAft>
                  <a:spcPts val="600"/>
                </a:spcAft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3029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B8C77-9457-C120-954E-B963B4B2D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2C19F-2194-C7C0-405A-6116F7C0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Jahressteuergesetz 2024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ED8C3CE-BC3C-5AFB-447D-622E579CE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Regelung der Neuen Wohnungsgemeinnützigkeit im Rahmen des § 52 AO „Gemeinnützige Zwecke“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Vorschrift der pauschalen Grundstückskürzung gem. § 9 Abs. 1 Satz 1 GewStG wird mit Inkrafttreten der Grundsteuerreform zum 01.01.2025 geändert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Verhinderung der Änderung von § 7 Abs. 4 Satz 2 EStG, wonach die Möglichkeit der Abschreibung von Gebäuden nach der kürzeren tatsächlichen Nutzungsdauer eine Einschränkung erhalten hätte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Generelle Ausweitung des persönlichen Anwendungsbereichs des Antragswahlrechts gem. § 34 Abs. 14 Satz 1 KStG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275FAA-124F-A357-6987-C06BF9C5F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14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320DEF-1D62-37BD-A57A-8B4537308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E578F77-4AD0-D1E8-FBB9-0636A7E3AE0B}"/>
              </a:ext>
            </a:extLst>
          </p:cNvPr>
          <p:cNvSpPr txBox="1"/>
          <p:nvPr/>
        </p:nvSpPr>
        <p:spPr>
          <a:xfrm>
            <a:off x="2104697" y="2372710"/>
            <a:ext cx="4903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3D5D72"/>
                </a:solidFill>
              </a:rPr>
              <a:t>Mietrechtliche Themen</a:t>
            </a:r>
          </a:p>
        </p:txBody>
      </p:sp>
    </p:spTree>
    <p:extLst>
      <p:ext uri="{BB962C8B-B14F-4D97-AF65-F5344CB8AC3E}">
        <p14:creationId xmlns:p14="http://schemas.microsoft.com/office/powerpoint/2010/main" val="3839059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D7844C-A2F4-FAB4-6A1D-EA9017193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Erstes und zweites Modernisierungsgesetz Bayern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F3BCD63-782E-F19D-B88E-A3DE63095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493769"/>
          </a:xfrm>
        </p:spPr>
        <p:txBody>
          <a:bodyPr>
            <a:normAutofit lnSpcReduction="10000"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Beschlussfassung am 10./11.12.2024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Zentrale Punkte: Baurecht, öffentliche Verwaltung und Ehrenamt</a:t>
            </a:r>
          </a:p>
          <a:p>
            <a:pPr marL="0" indent="0">
              <a:spcBef>
                <a:spcPts val="0"/>
              </a:spcBef>
            </a:pPr>
            <a:endParaRPr lang="de-DE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Wichtigste Änderungen betreffen</a:t>
            </a:r>
          </a:p>
          <a:p>
            <a:pPr marL="469587" lvl="2">
              <a:spcBef>
                <a:spcPts val="0"/>
              </a:spcBef>
            </a:pPr>
            <a:r>
              <a:rPr lang="de-DE" sz="1800" dirty="0"/>
              <a:t>Stellplätze</a:t>
            </a:r>
          </a:p>
          <a:p>
            <a:pPr marL="469587" lvl="2">
              <a:spcBef>
                <a:spcPts val="0"/>
              </a:spcBef>
            </a:pPr>
            <a:r>
              <a:rPr lang="de-DE" sz="1800" dirty="0"/>
              <a:t>Grüngestaltungssatzungen</a:t>
            </a:r>
          </a:p>
          <a:p>
            <a:pPr marL="469587" lvl="2">
              <a:spcBef>
                <a:spcPts val="0"/>
              </a:spcBef>
            </a:pPr>
            <a:r>
              <a:rPr lang="de-DE" sz="1800" dirty="0"/>
              <a:t>Kinderspielplätze</a:t>
            </a:r>
          </a:p>
          <a:p>
            <a:pPr marL="469587" lvl="2">
              <a:spcBef>
                <a:spcPts val="0"/>
              </a:spcBef>
            </a:pPr>
            <a:r>
              <a:rPr lang="de-DE" sz="1800" dirty="0"/>
              <a:t>Übergangsfristen für die Fortgeltung kommunaler Satzungen</a:t>
            </a:r>
          </a:p>
          <a:p>
            <a:pPr marL="469587" lvl="2">
              <a:spcBef>
                <a:spcPts val="0"/>
              </a:spcBef>
            </a:pPr>
            <a:r>
              <a:rPr lang="de-DE" sz="1800" dirty="0"/>
              <a:t>Dachgeschossausbauten</a:t>
            </a:r>
          </a:p>
          <a:p>
            <a:pPr marL="469587" lvl="2">
              <a:spcBef>
                <a:spcPts val="0"/>
              </a:spcBef>
            </a:pPr>
            <a:r>
              <a:rPr lang="de-DE" sz="1800" dirty="0"/>
              <a:t>Abstandsflächen</a:t>
            </a:r>
          </a:p>
          <a:p>
            <a:pPr marL="469587" lvl="2">
              <a:spcBef>
                <a:spcPts val="0"/>
              </a:spcBef>
            </a:pPr>
            <a:r>
              <a:rPr lang="de-DE" sz="1800" dirty="0"/>
              <a:t>Beschleunigung des Bauverfahrens</a:t>
            </a:r>
          </a:p>
          <a:p>
            <a:pPr marL="469587" lvl="2">
              <a:spcBef>
                <a:spcPts val="0"/>
              </a:spcBef>
            </a:pPr>
            <a:r>
              <a:rPr lang="de-DE" sz="1800" dirty="0"/>
              <a:t>Änderung des Vergaberechts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9C51A6-1140-10E3-1E36-6F6AF0157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085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87153-5413-C70A-1594-B9A95CC90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Segoe UI"/>
                <a:ea typeface="MS PGothic"/>
                <a:cs typeface="Segoe UI"/>
              </a:rPr>
              <a:t>Gesetzentwürfe der alten Bundesregierung, </a:t>
            </a:r>
            <a:br>
              <a:rPr lang="de-DE" dirty="0">
                <a:latin typeface="Segoe UI"/>
                <a:ea typeface="MS PGothic"/>
                <a:cs typeface="Segoe UI"/>
              </a:rPr>
            </a:br>
            <a:r>
              <a:rPr lang="de-DE" dirty="0">
                <a:latin typeface="Segoe UI"/>
                <a:ea typeface="MS PGothic"/>
                <a:cs typeface="Segoe UI"/>
              </a:rPr>
              <a:t>die nicht mehr in die Beschlussfassung gekommen sind</a:t>
            </a: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EC46BFB-750B-C837-039B-7DA2D71FF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Genossenschaftsgesetz (GenG)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Verordnung über Allgemeine Bedingungen für die Versorgung mit Fernwärme (AVBFernwärmeV9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Gebäudetyp-E-Gesetz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Baugesetzbuch (BauGB)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…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0486E9-859C-AB2C-6B1F-6B675E978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954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8262464" y="4803998"/>
            <a:ext cx="486000" cy="273600"/>
          </a:xfrm>
        </p:spPr>
        <p:txBody>
          <a:bodyPr/>
          <a:lstStyle/>
          <a:p>
            <a:fld id="{6691A161-0D27-478D-AAEB-D0BFEC36F99A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4555306" y="3023116"/>
            <a:ext cx="412115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>
                <a:solidFill>
                  <a:srgbClr val="6EBD48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Kontakt</a:t>
            </a:r>
          </a:p>
          <a:p>
            <a:r>
              <a:rPr lang="de-DE" sz="1400">
                <a:solidFill>
                  <a:srgbClr val="3D5D7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Hans Maier</a:t>
            </a:r>
          </a:p>
          <a:p>
            <a:r>
              <a:rPr lang="de-DE" sz="1400">
                <a:solidFill>
                  <a:srgbClr val="3D5D7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Verbandsdirektor des VdW Bayern</a:t>
            </a:r>
          </a:p>
          <a:p>
            <a:r>
              <a:rPr lang="de-DE" sz="1400">
                <a:solidFill>
                  <a:srgbClr val="3D5D7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E-Mail: hans.maier@vdwbayern.de</a:t>
            </a:r>
          </a:p>
          <a:p>
            <a:r>
              <a:rPr lang="de-DE" sz="1400">
                <a:solidFill>
                  <a:srgbClr val="3D5D7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Tel.: 089 / 29 00 20 -</a:t>
            </a:r>
            <a:r>
              <a:rPr lang="de-DE" sz="1400" baseline="0">
                <a:solidFill>
                  <a:srgbClr val="3D5D7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411</a:t>
            </a:r>
            <a:endParaRPr lang="de-DE" sz="1400">
              <a:solidFill>
                <a:srgbClr val="3D5D7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67544" y="1419622"/>
            <a:ext cx="484158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200">
                <a:solidFill>
                  <a:srgbClr val="3D5D7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388908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A925FE6-FE24-761E-9A5E-0A497B807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de-DE" dirty="0">
                <a:latin typeface="Segoe UI"/>
                <a:ea typeface="MS PGothic"/>
                <a:cs typeface="Segoe UI"/>
              </a:rPr>
              <a:t>Bürokratieabbau im Mietrecht</a:t>
            </a:r>
            <a:br>
              <a:rPr lang="de-DE" sz="2400" dirty="0"/>
            </a:br>
            <a:r>
              <a:rPr lang="de-DE" sz="1800" dirty="0">
                <a:solidFill>
                  <a:srgbClr val="6EBD48"/>
                </a:solidFill>
                <a:latin typeface="Segoe UI"/>
                <a:ea typeface="MS PGothic"/>
                <a:cs typeface="Segoe UI"/>
              </a:rPr>
              <a:t>Elektronische Belegeinsicht</a:t>
            </a:r>
            <a:endParaRPr lang="de-DE" sz="180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AA2A5F8-AF7C-1E43-92BE-EE9068DEE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de-DE" dirty="0">
                <a:solidFill>
                  <a:srgbClr val="3D5D72"/>
                </a:solidFill>
              </a:rPr>
              <a:t>Die elektronische Belegeinsicht bei </a:t>
            </a:r>
            <a:r>
              <a:rPr lang="de-DE" b="1" dirty="0">
                <a:solidFill>
                  <a:srgbClr val="3D5D72"/>
                </a:solidFill>
              </a:rPr>
              <a:t>BK-Abrechnungen</a:t>
            </a:r>
            <a:r>
              <a:rPr lang="de-DE" dirty="0">
                <a:solidFill>
                  <a:srgbClr val="3D5D72"/>
                </a:solidFill>
              </a:rPr>
              <a:t> wird eingeführt durch        § 556 Abs. 4 BGB: </a:t>
            </a:r>
            <a:br>
              <a:rPr lang="de-DE" dirty="0">
                <a:solidFill>
                  <a:srgbClr val="3D5D72"/>
                </a:solidFill>
              </a:rPr>
            </a:b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„Der Vermieter hat dem Mieter auf Verlangen Einsicht in die der Abrechnung zugrundeliegenden Belege zu gewähren. Der Vermieter ist </a:t>
            </a:r>
            <a:r>
              <a:rPr lang="de-DE" b="1" dirty="0">
                <a:solidFill>
                  <a:srgbClr val="3D5D72"/>
                </a:solidFill>
              </a:rPr>
              <a:t>berechtigt</a:t>
            </a:r>
            <a:r>
              <a:rPr lang="de-DE" dirty="0">
                <a:solidFill>
                  <a:srgbClr val="3D5D72"/>
                </a:solidFill>
              </a:rPr>
              <a:t>, die Belege elektronisch bereitzustellen.“</a:t>
            </a:r>
            <a:br>
              <a:rPr lang="de-DE" dirty="0">
                <a:solidFill>
                  <a:srgbClr val="3D5D72"/>
                </a:solidFill>
              </a:rPr>
            </a:br>
            <a:endParaRPr lang="de-DE" dirty="0">
              <a:solidFill>
                <a:srgbClr val="3D5D72"/>
              </a:solidFill>
            </a:endParaRPr>
          </a:p>
          <a:p>
            <a:pPr marL="0" indent="0">
              <a:lnSpc>
                <a:spcPct val="110000"/>
              </a:lnSpc>
              <a:tabLst>
                <a:tab pos="361950" algn="l"/>
              </a:tabLst>
            </a:pPr>
            <a:r>
              <a:rPr lang="de-DE" dirty="0">
                <a:solidFill>
                  <a:srgbClr val="3D5D72"/>
                </a:solidFill>
                <a:sym typeface="Wingdings" panose="05000000000000000000" pitchFamily="2" charset="2"/>
              </a:rPr>
              <a:t> 	</a:t>
            </a:r>
            <a:r>
              <a:rPr lang="de-DE" dirty="0">
                <a:solidFill>
                  <a:srgbClr val="3D5D72"/>
                </a:solidFill>
              </a:rPr>
              <a:t>Ab 01.01.2025 </a:t>
            </a:r>
            <a:r>
              <a:rPr lang="de-DE" u="sng" dirty="0">
                <a:solidFill>
                  <a:srgbClr val="3D5D72"/>
                </a:solidFill>
              </a:rPr>
              <a:t>kann</a:t>
            </a:r>
            <a:r>
              <a:rPr lang="de-DE" dirty="0">
                <a:solidFill>
                  <a:srgbClr val="3D5D72"/>
                </a:solidFill>
              </a:rPr>
              <a:t> der Vermieter analoge Belege in digitaler Form zur </a:t>
            </a: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	Verfügung stellen. Die Vorlage von Papierunterlagen bleibt möglich. </a:t>
            </a: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	Eine Verpflichtung ist hiermit nicht verbunden.</a:t>
            </a:r>
            <a:br>
              <a:rPr lang="de-DE" dirty="0">
                <a:solidFill>
                  <a:srgbClr val="3D5D72"/>
                </a:solidFill>
              </a:rPr>
            </a:br>
            <a:endParaRPr lang="de-DE" dirty="0">
              <a:solidFill>
                <a:srgbClr val="3D5D72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F9A5229-C9EF-A779-C875-4698A789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8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097475-63B8-BBFD-B3BC-B4F5B2F8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Segoe UI"/>
                <a:ea typeface="MS PGothic"/>
                <a:cs typeface="Segoe UI"/>
              </a:rPr>
              <a:t>Bürokratieabbau im Mietrecht</a:t>
            </a:r>
            <a:br>
              <a:rPr lang="de-DE" sz="2400" dirty="0"/>
            </a:br>
            <a:r>
              <a:rPr lang="de-DE" sz="1800" dirty="0">
                <a:solidFill>
                  <a:srgbClr val="6EBD48"/>
                </a:solidFill>
                <a:latin typeface="Segoe UI"/>
                <a:ea typeface="MS PGothic"/>
                <a:cs typeface="Segoe UI"/>
              </a:rPr>
              <a:t>Textform bei Gewerbemietverträgen</a:t>
            </a:r>
            <a:endParaRPr lang="de-DE" sz="1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D20E8F-CE30-C1AC-065D-A30533111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tabLst>
                <a:tab pos="361950" algn="l"/>
              </a:tabLst>
            </a:pPr>
            <a:r>
              <a:rPr lang="de-DE" dirty="0">
                <a:solidFill>
                  <a:srgbClr val="3D5D72"/>
                </a:solidFill>
              </a:rPr>
              <a:t>Das Schriftformerfordernis für </a:t>
            </a:r>
            <a:r>
              <a:rPr lang="de-DE" b="1" dirty="0">
                <a:solidFill>
                  <a:srgbClr val="3D5D72"/>
                </a:solidFill>
              </a:rPr>
              <a:t>Gewerbemietverträge</a:t>
            </a:r>
            <a:r>
              <a:rPr lang="de-DE" dirty="0">
                <a:solidFill>
                  <a:srgbClr val="3D5D72"/>
                </a:solidFill>
              </a:rPr>
              <a:t> ist entfallen.</a:t>
            </a:r>
            <a:br>
              <a:rPr lang="de-DE" dirty="0">
                <a:solidFill>
                  <a:srgbClr val="3D5D72"/>
                </a:solidFill>
              </a:rPr>
            </a:b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  <a:sym typeface="Wingdings" panose="05000000000000000000" pitchFamily="2" charset="2"/>
              </a:rPr>
              <a:t>	</a:t>
            </a:r>
            <a:r>
              <a:rPr lang="de-DE" dirty="0">
                <a:solidFill>
                  <a:srgbClr val="3D5D72"/>
                </a:solidFill>
              </a:rPr>
              <a:t>Es gilt die Textform. </a:t>
            </a:r>
          </a:p>
          <a:p>
            <a:pPr marL="0" indent="0">
              <a:buFont typeface="Wingdings" panose="05000000000000000000" pitchFamily="2" charset="2"/>
              <a:buChar char="Ê"/>
              <a:tabLst>
                <a:tab pos="361950" algn="l"/>
              </a:tabLst>
            </a:pPr>
            <a:r>
              <a:rPr lang="de-DE" dirty="0">
                <a:solidFill>
                  <a:srgbClr val="3D5D72"/>
                </a:solidFill>
                <a:sym typeface="Wingdings" panose="05000000000000000000" pitchFamily="2" charset="2"/>
              </a:rPr>
              <a:t> 	N</a:t>
            </a:r>
            <a:r>
              <a:rPr lang="de-DE" dirty="0">
                <a:solidFill>
                  <a:srgbClr val="3D5D72"/>
                </a:solidFill>
              </a:rPr>
              <a:t>eue wie bestehende Verträge können per E-Mail, SMS, Messenger-Nachricht,</a:t>
            </a: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	eingescannter Unterschrift oder Unterschrift auf dem Tablet wirksam</a:t>
            </a: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	geschlossen bzw. geändert werden. </a:t>
            </a:r>
            <a:br>
              <a:rPr lang="de-DE" dirty="0">
                <a:solidFill>
                  <a:srgbClr val="3D5D72"/>
                </a:solidFill>
              </a:rPr>
            </a:b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Achtung: Der Markt bockt und entwickelt Umgehungsstrategien, um die Schriftform durch die Hintertür wieder zum Standard zu erheben. </a:t>
            </a:r>
            <a:br>
              <a:rPr lang="de-DE" dirty="0">
                <a:solidFill>
                  <a:srgbClr val="3D5D72"/>
                </a:solidFill>
              </a:rPr>
            </a:b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Hintergrund: Laut BGH sollen alle wesentlichen Vereinbarungen eines Gewerbemietvertrages in einer einzigen Urkunde niedergelegt sein; sogar physisch miteinander verbunden - getackert.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C258A2-5E03-CC37-46B1-4A8A4A14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42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94870-E817-2760-C407-0F5CC87B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Segoe UI"/>
                <a:ea typeface="MS PGothic"/>
                <a:cs typeface="Segoe UI"/>
              </a:rPr>
              <a:t>Bürokratieabbau im Mietrecht</a:t>
            </a:r>
            <a:br>
              <a:rPr lang="de-DE" sz="2400" dirty="0"/>
            </a:br>
            <a:r>
              <a:rPr lang="de-DE" sz="1800" dirty="0">
                <a:solidFill>
                  <a:srgbClr val="6EBD48"/>
                </a:solidFill>
                <a:latin typeface="Segoe UI"/>
                <a:ea typeface="MS PGothic"/>
                <a:cs typeface="Segoe UI"/>
              </a:rPr>
              <a:t>Textform bei Kündigungswiderspruch</a:t>
            </a:r>
            <a:endParaRPr lang="de-DE" sz="1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5BCA97-9166-8F02-6863-1FE072241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Kündigungswiderspruch des Mieters nach § 574 BGB, der seinen Ursprung in der Sozialbindung des Eigentums hat, ist künftig auch durch die Textform gewahrt.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Grund für eine solche Härte kann sein, dass der Mieter aufgrund seiner körperlichen Behinderung auf die Hilfe in der Nähe wohnender Angehöriger angewiesen ist.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§ 574b Abs. 1 Satz 1 BGB:</a:t>
            </a:r>
            <a:br>
              <a:rPr lang="de-DE" dirty="0">
                <a:solidFill>
                  <a:srgbClr val="3D5D72"/>
                </a:solidFill>
              </a:rPr>
            </a:br>
            <a:r>
              <a:rPr lang="de-DE" dirty="0">
                <a:solidFill>
                  <a:srgbClr val="3D5D72"/>
                </a:solidFill>
              </a:rPr>
              <a:t>„Der Widerspruch des Mieters gegen die Kündigung ist in </a:t>
            </a:r>
            <a:r>
              <a:rPr lang="de-DE" b="1" dirty="0">
                <a:solidFill>
                  <a:srgbClr val="3D5D72"/>
                </a:solidFill>
              </a:rPr>
              <a:t>Textform</a:t>
            </a:r>
            <a:r>
              <a:rPr lang="de-DE" dirty="0">
                <a:solidFill>
                  <a:srgbClr val="3D5D72"/>
                </a:solidFill>
              </a:rPr>
              <a:t> zu erklären.“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3D5D72"/>
                </a:solidFill>
              </a:rPr>
              <a:t>Hinweis: Textform schließt Schriftform nicht aus, so dass man der Mietpartei in der Kündigung am besten beide Möglichkeiten offenlegt.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108A18-7FCA-9709-AECD-5FCFE2EC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74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17C9BA-EDDE-0B9E-C6F5-09F5A1D20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Segoe UI"/>
                <a:ea typeface="MS PGothic"/>
                <a:cs typeface="Segoe UI"/>
              </a:rPr>
              <a:t>Bürokratieabbau im Mietrecht</a:t>
            </a:r>
            <a:br>
              <a:rPr lang="de-DE" sz="2400" dirty="0">
                <a:latin typeface="Segoe UI"/>
                <a:ea typeface="MS PGothic"/>
                <a:cs typeface="Segoe UI"/>
              </a:rPr>
            </a:br>
            <a:r>
              <a:rPr lang="de-DE" sz="1800" dirty="0">
                <a:solidFill>
                  <a:srgbClr val="6EBD48"/>
                </a:solidFill>
                <a:latin typeface="Segoe UI"/>
                <a:ea typeface="MS PGothic"/>
                <a:cs typeface="Segoe UI"/>
              </a:rPr>
              <a:t>Textform bei Kündigungswiderspruch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977DCD25-5B66-13B3-D30F-F9D7CBD2F2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693898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27114F-CC3F-7714-864D-12517627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33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97D76-38D8-FF78-EC57-54EA00508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02923-0533-F469-A2B4-2A40D1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7715200" cy="857250"/>
          </a:xfrm>
        </p:spPr>
        <p:txBody>
          <a:bodyPr anchor="t">
            <a:normAutofit/>
          </a:bodyPr>
          <a:lstStyle/>
          <a:p>
            <a:r>
              <a:rPr lang="de-DE" dirty="0">
                <a:latin typeface="Segoe UI"/>
                <a:ea typeface="MS PGothic"/>
                <a:cs typeface="Segoe UI"/>
              </a:rPr>
              <a:t>Bürokratieabbau im Mietrecht</a:t>
            </a:r>
            <a:br>
              <a:rPr lang="de-DE" dirty="0"/>
            </a:br>
            <a:r>
              <a:rPr lang="de-DE" sz="1800" dirty="0">
                <a:solidFill>
                  <a:srgbClr val="6EBD48"/>
                </a:solidFill>
                <a:latin typeface="Segoe UI"/>
                <a:ea typeface="MS PGothic"/>
                <a:cs typeface="Segoe UI"/>
              </a:rPr>
              <a:t>Mess- und Eichgesetz</a:t>
            </a:r>
            <a:endParaRPr lang="de-DE" sz="1800" dirty="0">
              <a:latin typeface="Segoe UI"/>
              <a:ea typeface="MS PGothic"/>
              <a:cs typeface="Segoe UI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BABEC73-52E6-AE3E-C91E-58DE382E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464" y="4803998"/>
            <a:ext cx="486000" cy="2736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6691A161-0D27-478D-AAEB-D0BFEC36F99A}" type="slidenum">
              <a:rPr lang="de-DE" smtClean="0"/>
              <a:pPr>
                <a:spcAft>
                  <a:spcPts val="600"/>
                </a:spcAft>
              </a:pPr>
              <a:t>7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90CEC62-8F19-243A-F613-40DA2E872F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186928" cy="3394472"/>
          </a:xfrm>
        </p:spPr>
        <p:txBody>
          <a:bodyPr/>
          <a:lstStyle/>
          <a:p>
            <a:pPr marL="354013" indent="-354013">
              <a:spcBef>
                <a:spcPts val="0"/>
              </a:spcBef>
              <a:buFont typeface="Arial"/>
              <a:buChar char="•"/>
            </a:pPr>
            <a:r>
              <a:rPr lang="de-DE" dirty="0">
                <a:latin typeface="Segoe UI"/>
                <a:cs typeface="Segoe UI"/>
              </a:rPr>
              <a:t>Aufhebung von § 32 Mess- und Eichgesetz (</a:t>
            </a:r>
            <a:r>
              <a:rPr lang="de-DE" dirty="0" err="1">
                <a:latin typeface="Segoe UI"/>
                <a:cs typeface="Segoe UI"/>
              </a:rPr>
              <a:t>MessEG</a:t>
            </a:r>
            <a:r>
              <a:rPr lang="de-DE" dirty="0">
                <a:latin typeface="Segoe UI"/>
                <a:cs typeface="Segoe UI"/>
              </a:rPr>
              <a:t>)</a:t>
            </a:r>
          </a:p>
          <a:p>
            <a:pPr marL="354013" indent="-354013">
              <a:spcBef>
                <a:spcPts val="0"/>
              </a:spcBef>
            </a:pPr>
            <a:endParaRPr lang="de-DE" dirty="0">
              <a:latin typeface="Segoe UI"/>
              <a:cs typeface="Segoe UI"/>
            </a:endParaRPr>
          </a:p>
          <a:p>
            <a:pPr marL="354013" indent="-354013">
              <a:spcBef>
                <a:spcPts val="0"/>
              </a:spcBef>
            </a:pPr>
            <a:r>
              <a:rPr lang="de-DE" dirty="0">
                <a:solidFill>
                  <a:srgbClr val="3D5D72"/>
                </a:solidFill>
                <a:sym typeface="Wingdings" panose="05000000000000000000" pitchFamily="2" charset="2"/>
              </a:rPr>
              <a:t> 	</a:t>
            </a:r>
            <a:r>
              <a:rPr lang="de-DE" dirty="0">
                <a:latin typeface="Segoe UI"/>
                <a:cs typeface="Segoe UI"/>
              </a:rPr>
              <a:t>Wegfall der Meldepflicht an Eichbehörden für neue und erneuerte Messgeräte für Wasser-, Wärme- und Kältezähler ab 01.01.2025</a:t>
            </a:r>
          </a:p>
          <a:p>
            <a:pPr marL="354013" indent="-354013">
              <a:spcBef>
                <a:spcPts val="0"/>
              </a:spcBef>
            </a:pPr>
            <a:endParaRPr lang="de-DE" dirty="0">
              <a:latin typeface="Segoe UI"/>
              <a:cs typeface="Segoe UI"/>
            </a:endParaRPr>
          </a:p>
          <a:p>
            <a:pPr marL="0" indent="0">
              <a:spcBef>
                <a:spcPts val="0"/>
              </a:spcBef>
              <a:tabLst>
                <a:tab pos="354013" algn="l"/>
              </a:tabLst>
            </a:pPr>
            <a:r>
              <a:rPr lang="de-DE" dirty="0">
                <a:solidFill>
                  <a:srgbClr val="3D5D72"/>
                </a:solidFill>
                <a:sym typeface="Wingdings" panose="05000000000000000000" pitchFamily="2" charset="2"/>
              </a:rPr>
              <a:t> 	Haben </a:t>
            </a:r>
            <a:r>
              <a:rPr lang="de-DE" dirty="0">
                <a:latin typeface="Segoe UI"/>
                <a:cs typeface="Segoe UI"/>
              </a:rPr>
              <a:t>Messdienste diese Dienstleistung erbracht, entfällt es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980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0F636-B8FB-5074-00E8-6CF69203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t">
            <a:normAutofit/>
          </a:bodyPr>
          <a:lstStyle/>
          <a:p>
            <a:r>
              <a:rPr lang="de-DE" dirty="0"/>
              <a:t>Ende der Umlagefähigkeit und erste Bestandsaufnahme</a:t>
            </a:r>
            <a:br>
              <a:rPr lang="de-DE" dirty="0"/>
            </a:br>
            <a:r>
              <a:rPr lang="de-DE" sz="1400" dirty="0"/>
              <a:t>Dr. Claus Wedemeier (Leiter Digitalisierung und Demografie)</a:t>
            </a:r>
          </a:p>
        </p:txBody>
      </p:sp>
      <p:pic>
        <p:nvPicPr>
          <p:cNvPr id="8" name="Inhaltsplatzhalter 7" descr="Ein Bild, das Text, Screenshot, Schrift enthält.&#10;&#10;KI-generierte Inhalte können fehlerhaft sein.">
            <a:extLst>
              <a:ext uri="{FF2B5EF4-FFF2-40B4-BE49-F238E27FC236}">
                <a16:creationId xmlns:a16="http://schemas.microsoft.com/office/drawing/2014/main" id="{69C57F2D-C928-DB51-787C-E8E24FF45A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/>
        </p:blipFill>
        <p:spPr>
          <a:xfrm>
            <a:off x="1357013" y="1063229"/>
            <a:ext cx="6194670" cy="3731925"/>
          </a:xfrm>
          <a:noFill/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79487A-AB1F-C7FB-F3E3-F3BF8530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2464" y="4803998"/>
            <a:ext cx="486000" cy="2736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6691A161-0D27-478D-AAEB-D0BFEC36F99A}" type="slidenum">
              <a:rPr lang="de-DE" smtClean="0"/>
              <a:pPr>
                <a:spcAft>
                  <a:spcPts val="600"/>
                </a:spcAft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681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F8FDB-3E2B-A372-2FE6-7722A417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Abschluss der zweiten Verhandlungsphase mit Telekom Deutschland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B65CA3C-93F5-0745-B9B8-179787832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/>
              <a:t>Fünf Musterregelungen für bestehende und künftige Glasfaserausstattung von Gebäuden – unabhängig davon, ob Telekom oder WU in Netze investiert hat oder dies plant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/>
              <a:t>Musterregelungen der Phase 1 aus 2023 bleiben unverändert gültig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/>
              <a:t>Neue Musterregelungen und umfassendes Erläuterungspapier legt der GdW im März vor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/>
              <a:t>Angebot, um auf ein belastbares Vertragswerk zurückgreifen zu können – WU behält Vertragsautonomie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6DD672-9E92-0F14-80E3-B1351C76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A161-0D27-478D-AAEB-D0BFEC36F99A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978516"/>
      </p:ext>
    </p:extLst>
  </p:cSld>
  <p:clrMapOvr>
    <a:masterClrMapping/>
  </p:clrMapOvr>
</p:sld>
</file>

<file path=ppt/theme/theme1.xml><?xml version="1.0" encoding="utf-8"?>
<a:theme xmlns:a="http://schemas.openxmlformats.org/drawingml/2006/main" name="VdW Bayern mit Füllfarbe">
  <a:themeElements>
    <a:clrScheme name="VdW Farben">
      <a:dk1>
        <a:sysClr val="windowText" lastClr="000000"/>
      </a:dk1>
      <a:lt1>
        <a:sysClr val="window" lastClr="FFFFFF"/>
      </a:lt1>
      <a:dk2>
        <a:srgbClr val="3D5D72"/>
      </a:dk2>
      <a:lt2>
        <a:srgbClr val="6EBD48"/>
      </a:lt2>
      <a:accent1>
        <a:srgbClr val="F69B38"/>
      </a:accent1>
      <a:accent2>
        <a:srgbClr val="DA5835"/>
      </a:accent2>
      <a:accent3>
        <a:srgbClr val="4AC1EB"/>
      </a:accent3>
      <a:accent4>
        <a:srgbClr val="FF1E00"/>
      </a:accent4>
      <a:accent5>
        <a:srgbClr val="2582C5"/>
      </a:accent5>
      <a:accent6>
        <a:srgbClr val="004070"/>
      </a:accent6>
      <a:hlink>
        <a:srgbClr val="000000"/>
      </a:hlink>
      <a:folHlink>
        <a:srgbClr val="3D5D72"/>
      </a:folHlink>
    </a:clrScheme>
    <a:fontScheme name="Benutzerdefiniert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VdW Bayern_Folienmaster_2020_fin.potx  -  Schreibgeschützt" id="{F2378D16-5383-47AF-A4E2-898AAA33DCBE}" vid="{33F3D8F5-921C-4889-A3E4-23F3EEB0E621}"/>
    </a:ext>
  </a:extLst>
</a:theme>
</file>

<file path=ppt/theme/theme2.xml><?xml version="1.0" encoding="utf-8"?>
<a:theme xmlns:a="http://schemas.openxmlformats.org/drawingml/2006/main" name="VdW Bayern weiß">
  <a:themeElements>
    <a:clrScheme name="VdW Farben">
      <a:dk1>
        <a:sysClr val="windowText" lastClr="000000"/>
      </a:dk1>
      <a:lt1>
        <a:sysClr val="window" lastClr="FFFFFF"/>
      </a:lt1>
      <a:dk2>
        <a:srgbClr val="3D5D72"/>
      </a:dk2>
      <a:lt2>
        <a:srgbClr val="6EBD48"/>
      </a:lt2>
      <a:accent1>
        <a:srgbClr val="F69B38"/>
      </a:accent1>
      <a:accent2>
        <a:srgbClr val="DA5835"/>
      </a:accent2>
      <a:accent3>
        <a:srgbClr val="4AC1EB"/>
      </a:accent3>
      <a:accent4>
        <a:srgbClr val="FF1E00"/>
      </a:accent4>
      <a:accent5>
        <a:srgbClr val="2582C5"/>
      </a:accent5>
      <a:accent6>
        <a:srgbClr val="004070"/>
      </a:accent6>
      <a:hlink>
        <a:srgbClr val="000000"/>
      </a:hlink>
      <a:folHlink>
        <a:srgbClr val="3D5D72"/>
      </a:folHlink>
    </a:clrScheme>
    <a:fontScheme name="Benutzerdefiniert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dW Bayern_Folienmaster_2020_fin.potx  -  Schreibgeschützt" id="{F2378D16-5383-47AF-A4E2-898AAA33DCBE}" vid="{238FADDD-42EC-4548-BDF8-0F156CA3350B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dW Bay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dW Bay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VdW Bayern_Folienmaster_2020_fin</Template>
  <TotalTime>0</TotalTime>
  <Words>1451</Words>
  <Application>Microsoft Office PowerPoint</Application>
  <PresentationFormat>Bildschirmpräsentation (16:9)</PresentationFormat>
  <Paragraphs>143</Paragraphs>
  <Slides>22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Arial</vt:lpstr>
      <vt:lpstr>Arial Bold</vt:lpstr>
      <vt:lpstr>fkGroteskNeue</vt:lpstr>
      <vt:lpstr>Segoe UI</vt:lpstr>
      <vt:lpstr>Wingdings</vt:lpstr>
      <vt:lpstr>VdW Bayern mit Füllfarbe</vt:lpstr>
      <vt:lpstr>VdW Bayern weiß</vt:lpstr>
      <vt:lpstr>  Aktuelle mietrechtliche Themen und  Themen aus anderen Rechtsgebieten</vt:lpstr>
      <vt:lpstr>PowerPoint-Präsentation</vt:lpstr>
      <vt:lpstr>Bürokratieabbau im Mietrecht Elektronische Belegeinsicht</vt:lpstr>
      <vt:lpstr>Bürokratieabbau im Mietrecht Textform bei Gewerbemietverträgen</vt:lpstr>
      <vt:lpstr>Bürokratieabbau im Mietrecht Textform bei Kündigungswiderspruch</vt:lpstr>
      <vt:lpstr>Bürokratieabbau im Mietrecht Textform bei Kündigungswiderspruch</vt:lpstr>
      <vt:lpstr>Bürokratieabbau im Mietrecht Mess- und Eichgesetz</vt:lpstr>
      <vt:lpstr>Ende der Umlagefähigkeit und erste Bestandsaufnahme Dr. Claus Wedemeier (Leiter Digitalisierung und Demografie)</vt:lpstr>
      <vt:lpstr>Abschluss der zweiten Verhandlungsphase mit Telekom Deutschland</vt:lpstr>
      <vt:lpstr>Abschluss der zweiten Verhandlungsphase mit Telekom Deutschland</vt:lpstr>
      <vt:lpstr>Weitere Änderungen ab dem 01.01.2025</vt:lpstr>
      <vt:lpstr>Barrierefreiheitsstärkungsgesetz (BFSG)</vt:lpstr>
      <vt:lpstr>Klarstellung der Modernisierungsmieterhöhung in der einkommensorientierten Förderung</vt:lpstr>
      <vt:lpstr>Mietpreisbremse </vt:lpstr>
      <vt:lpstr>Aktuelle Urteile </vt:lpstr>
      <vt:lpstr>Aus dem Verband Vermieter möchte lukratives Sammelinkasso weiterbetreiben</vt:lpstr>
      <vt:lpstr>PowerPoint-Präsentation</vt:lpstr>
      <vt:lpstr>Gefahrstoffverordnung</vt:lpstr>
      <vt:lpstr>Jahressteuergesetz 2024</vt:lpstr>
      <vt:lpstr>Erstes und zweites Modernisierungsgesetz Bayern</vt:lpstr>
      <vt:lpstr>Gesetzentwürfe der alten Bundesregierung,  die nicht mehr in die Beschlussfassung gekommen sind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für das bezahlbare Wohnen wichtig ist!</dc:title>
  <dc:creator>Maier, Hans</dc:creator>
  <cp:lastModifiedBy>Straka, Angelika</cp:lastModifiedBy>
  <cp:revision>169</cp:revision>
  <cp:lastPrinted>2025-02-17T12:22:31Z</cp:lastPrinted>
  <dcterms:created xsi:type="dcterms:W3CDTF">2024-10-04T06:48:08Z</dcterms:created>
  <dcterms:modified xsi:type="dcterms:W3CDTF">2025-03-18T08:45:08Z</dcterms:modified>
</cp:coreProperties>
</file>